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85" r:id="rId5"/>
    <p:sldId id="282" r:id="rId6"/>
    <p:sldId id="286" r:id="rId7"/>
    <p:sldId id="283" r:id="rId8"/>
    <p:sldId id="287" r:id="rId9"/>
    <p:sldId id="288" r:id="rId10"/>
    <p:sldId id="289" r:id="rId11"/>
    <p:sldId id="290" r:id="rId12"/>
    <p:sldId id="291" r:id="rId13"/>
    <p:sldId id="292" r:id="rId14"/>
    <p:sldId id="293"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293F"/>
    <a:srgbClr val="BC399C"/>
    <a:srgbClr val="000000"/>
    <a:srgbClr val="630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6" autoAdjust="0"/>
    <p:restoredTop sz="94660"/>
  </p:normalViewPr>
  <p:slideViewPr>
    <p:cSldViewPr snapToGrid="0">
      <p:cViewPr varScale="1">
        <p:scale>
          <a:sx n="98" d="100"/>
          <a:sy n="98" d="100"/>
        </p:scale>
        <p:origin x="24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C1AAD-CF57-47BF-954A-E4D6081BB0F3}" type="doc">
      <dgm:prSet loTypeId="urn:microsoft.com/office/officeart/2005/8/layout/venn1" loCatId="relationship" qsTypeId="urn:microsoft.com/office/officeart/2005/8/quickstyle/simple1" qsCatId="simple" csTypeId="urn:microsoft.com/office/officeart/2005/8/colors/accent1_2" csCatId="accent1" phldr="1"/>
      <dgm:spPr/>
    </dgm:pt>
    <dgm:pt modelId="{F7405C30-5217-4685-A023-576ABD534589}">
      <dgm:prSet phldrT="[Texte]"/>
      <dgm:spPr/>
      <dgm:t>
        <a:bodyPr/>
        <a:lstStyle/>
        <a:p>
          <a:r>
            <a:rPr lang="fr-FR" dirty="0">
              <a:latin typeface="Cooper Black" panose="0208090404030B020404" pitchFamily="18" charset="0"/>
            </a:rPr>
            <a:t>EHDS</a:t>
          </a:r>
        </a:p>
      </dgm:t>
    </dgm:pt>
    <dgm:pt modelId="{04EB6CE6-7D34-474E-8D9F-DD9DF5141CC0}" type="parTrans" cxnId="{20A5388D-AA77-4529-85DF-F2E2B10387C5}">
      <dgm:prSet/>
      <dgm:spPr/>
      <dgm:t>
        <a:bodyPr/>
        <a:lstStyle/>
        <a:p>
          <a:endParaRPr lang="fr-FR"/>
        </a:p>
      </dgm:t>
    </dgm:pt>
    <dgm:pt modelId="{4926CAF1-177C-4025-B0AA-71885A7B6BD7}" type="sibTrans" cxnId="{20A5388D-AA77-4529-85DF-F2E2B10387C5}">
      <dgm:prSet/>
      <dgm:spPr/>
      <dgm:t>
        <a:bodyPr/>
        <a:lstStyle/>
        <a:p>
          <a:endParaRPr lang="fr-FR"/>
        </a:p>
      </dgm:t>
    </dgm:pt>
    <dgm:pt modelId="{0D61774F-126D-4478-80C6-622886134810}">
      <dgm:prSet phldrT="[Texte]"/>
      <dgm:spPr/>
      <dgm:t>
        <a:bodyPr/>
        <a:lstStyle/>
        <a:p>
          <a:r>
            <a:rPr lang="fr-FR" dirty="0">
              <a:latin typeface="Cooper Black" panose="0208090404030B020404" pitchFamily="18" charset="0"/>
            </a:rPr>
            <a:t>DGA</a:t>
          </a:r>
        </a:p>
      </dgm:t>
    </dgm:pt>
    <dgm:pt modelId="{EC1D9D52-1F9F-4AF7-92F3-7F04B78EC7D7}" type="parTrans" cxnId="{CBD0FE98-8A73-468F-B587-26AD11BC64C2}">
      <dgm:prSet/>
      <dgm:spPr/>
      <dgm:t>
        <a:bodyPr/>
        <a:lstStyle/>
        <a:p>
          <a:endParaRPr lang="fr-FR"/>
        </a:p>
      </dgm:t>
    </dgm:pt>
    <dgm:pt modelId="{75353A13-8109-48FC-8186-B8F881C91569}" type="sibTrans" cxnId="{CBD0FE98-8A73-468F-B587-26AD11BC64C2}">
      <dgm:prSet/>
      <dgm:spPr/>
      <dgm:t>
        <a:bodyPr/>
        <a:lstStyle/>
        <a:p>
          <a:endParaRPr lang="fr-FR"/>
        </a:p>
      </dgm:t>
    </dgm:pt>
    <dgm:pt modelId="{8FB0C4AB-B3B8-4E34-9CC4-39F55A9AEB34}">
      <dgm:prSet phldrT="[Texte]"/>
      <dgm:spPr/>
      <dgm:t>
        <a:bodyPr/>
        <a:lstStyle/>
        <a:p>
          <a:r>
            <a:rPr lang="fr-FR" dirty="0">
              <a:latin typeface="Cooper Black" panose="0208090404030B020404" pitchFamily="18" charset="0"/>
            </a:rPr>
            <a:t>RGPD</a:t>
          </a:r>
        </a:p>
      </dgm:t>
    </dgm:pt>
    <dgm:pt modelId="{B4DA4ED2-942A-4B3E-B6E9-4545120CE7D4}" type="parTrans" cxnId="{11F5A62C-0905-43BC-BD5F-E96E0C1BEEA1}">
      <dgm:prSet/>
      <dgm:spPr/>
      <dgm:t>
        <a:bodyPr/>
        <a:lstStyle/>
        <a:p>
          <a:endParaRPr lang="fr-FR"/>
        </a:p>
      </dgm:t>
    </dgm:pt>
    <dgm:pt modelId="{77FD8A24-E5EC-4C0A-B786-2F77D70AE72A}" type="sibTrans" cxnId="{11F5A62C-0905-43BC-BD5F-E96E0C1BEEA1}">
      <dgm:prSet/>
      <dgm:spPr/>
      <dgm:t>
        <a:bodyPr/>
        <a:lstStyle/>
        <a:p>
          <a:endParaRPr lang="fr-FR"/>
        </a:p>
      </dgm:t>
    </dgm:pt>
    <dgm:pt modelId="{3B01827D-B14B-49C2-BC5D-B688D6547EE3}">
      <dgm:prSet phldrT="[Texte]"/>
      <dgm:spPr/>
      <dgm:t>
        <a:bodyPr/>
        <a:lstStyle/>
        <a:p>
          <a:r>
            <a:rPr lang="fr-FR" dirty="0">
              <a:latin typeface="Cooper Black" panose="0208090404030B020404" pitchFamily="18" charset="0"/>
            </a:rPr>
            <a:t>LIL</a:t>
          </a:r>
        </a:p>
      </dgm:t>
    </dgm:pt>
    <dgm:pt modelId="{15282181-B998-4261-8BEB-D59BD5387FE5}" type="parTrans" cxnId="{EE40A389-C5C0-412E-9410-4BC1A9A8F2CA}">
      <dgm:prSet/>
      <dgm:spPr/>
      <dgm:t>
        <a:bodyPr/>
        <a:lstStyle/>
        <a:p>
          <a:endParaRPr lang="fr-FR"/>
        </a:p>
      </dgm:t>
    </dgm:pt>
    <dgm:pt modelId="{2FC00265-70C7-4DF5-BF47-2EA4E6BE52BB}" type="sibTrans" cxnId="{EE40A389-C5C0-412E-9410-4BC1A9A8F2CA}">
      <dgm:prSet/>
      <dgm:spPr/>
      <dgm:t>
        <a:bodyPr/>
        <a:lstStyle/>
        <a:p>
          <a:endParaRPr lang="fr-FR"/>
        </a:p>
      </dgm:t>
    </dgm:pt>
    <dgm:pt modelId="{343F6911-F616-4663-900F-6A2A663D2274}" type="pres">
      <dgm:prSet presAssocID="{050C1AAD-CF57-47BF-954A-E4D6081BB0F3}" presName="compositeShape" presStyleCnt="0">
        <dgm:presLayoutVars>
          <dgm:chMax val="7"/>
          <dgm:dir/>
          <dgm:resizeHandles val="exact"/>
        </dgm:presLayoutVars>
      </dgm:prSet>
      <dgm:spPr/>
    </dgm:pt>
    <dgm:pt modelId="{7BA475C4-6D73-41D7-AB71-4A7191536075}" type="pres">
      <dgm:prSet presAssocID="{F7405C30-5217-4685-A023-576ABD534589}" presName="circ1" presStyleLbl="vennNode1" presStyleIdx="0" presStyleCnt="4"/>
      <dgm:spPr/>
    </dgm:pt>
    <dgm:pt modelId="{F03B7172-1FDC-4F4B-B873-4C3B109F4489}" type="pres">
      <dgm:prSet presAssocID="{F7405C30-5217-4685-A023-576ABD534589}" presName="circ1Tx" presStyleLbl="revTx" presStyleIdx="0" presStyleCnt="0">
        <dgm:presLayoutVars>
          <dgm:chMax val="0"/>
          <dgm:chPref val="0"/>
          <dgm:bulletEnabled val="1"/>
        </dgm:presLayoutVars>
      </dgm:prSet>
      <dgm:spPr/>
    </dgm:pt>
    <dgm:pt modelId="{54BED9B9-A05E-4B4A-BB77-D8E34D3EA205}" type="pres">
      <dgm:prSet presAssocID="{0D61774F-126D-4478-80C6-622886134810}" presName="circ2" presStyleLbl="vennNode1" presStyleIdx="1" presStyleCnt="4"/>
      <dgm:spPr/>
    </dgm:pt>
    <dgm:pt modelId="{0B46FB94-8CF8-4625-AFB9-0474FA231F86}" type="pres">
      <dgm:prSet presAssocID="{0D61774F-126D-4478-80C6-622886134810}" presName="circ2Tx" presStyleLbl="revTx" presStyleIdx="0" presStyleCnt="0">
        <dgm:presLayoutVars>
          <dgm:chMax val="0"/>
          <dgm:chPref val="0"/>
          <dgm:bulletEnabled val="1"/>
        </dgm:presLayoutVars>
      </dgm:prSet>
      <dgm:spPr/>
    </dgm:pt>
    <dgm:pt modelId="{71B96EC4-8142-41D6-A9BF-57A388A449D3}" type="pres">
      <dgm:prSet presAssocID="{8FB0C4AB-B3B8-4E34-9CC4-39F55A9AEB34}" presName="circ3" presStyleLbl="vennNode1" presStyleIdx="2" presStyleCnt="4"/>
      <dgm:spPr/>
    </dgm:pt>
    <dgm:pt modelId="{6C98D258-0552-477B-92C8-80350380E056}" type="pres">
      <dgm:prSet presAssocID="{8FB0C4AB-B3B8-4E34-9CC4-39F55A9AEB34}" presName="circ3Tx" presStyleLbl="revTx" presStyleIdx="0" presStyleCnt="0">
        <dgm:presLayoutVars>
          <dgm:chMax val="0"/>
          <dgm:chPref val="0"/>
          <dgm:bulletEnabled val="1"/>
        </dgm:presLayoutVars>
      </dgm:prSet>
      <dgm:spPr/>
    </dgm:pt>
    <dgm:pt modelId="{DD1664C8-EF7E-4F03-9679-75BCF22CA699}" type="pres">
      <dgm:prSet presAssocID="{3B01827D-B14B-49C2-BC5D-B688D6547EE3}" presName="circ4" presStyleLbl="vennNode1" presStyleIdx="3" presStyleCnt="4"/>
      <dgm:spPr/>
    </dgm:pt>
    <dgm:pt modelId="{B9BFE491-DE53-4E9A-AFFE-EA1915F4EB4D}" type="pres">
      <dgm:prSet presAssocID="{3B01827D-B14B-49C2-BC5D-B688D6547EE3}" presName="circ4Tx" presStyleLbl="revTx" presStyleIdx="0" presStyleCnt="0">
        <dgm:presLayoutVars>
          <dgm:chMax val="0"/>
          <dgm:chPref val="0"/>
          <dgm:bulletEnabled val="1"/>
        </dgm:presLayoutVars>
      </dgm:prSet>
      <dgm:spPr/>
    </dgm:pt>
  </dgm:ptLst>
  <dgm:cxnLst>
    <dgm:cxn modelId="{2267C824-94B2-43D1-A345-608DB1B0AA65}" type="presOf" srcId="{8FB0C4AB-B3B8-4E34-9CC4-39F55A9AEB34}" destId="{6C98D258-0552-477B-92C8-80350380E056}" srcOrd="1" destOrd="0" presId="urn:microsoft.com/office/officeart/2005/8/layout/venn1"/>
    <dgm:cxn modelId="{11F5A62C-0905-43BC-BD5F-E96E0C1BEEA1}" srcId="{050C1AAD-CF57-47BF-954A-E4D6081BB0F3}" destId="{8FB0C4AB-B3B8-4E34-9CC4-39F55A9AEB34}" srcOrd="2" destOrd="0" parTransId="{B4DA4ED2-942A-4B3E-B6E9-4545120CE7D4}" sibTransId="{77FD8A24-E5EC-4C0A-B786-2F77D70AE72A}"/>
    <dgm:cxn modelId="{68AF8E48-0F07-4B17-BA09-0C3CD697A839}" type="presOf" srcId="{0D61774F-126D-4478-80C6-622886134810}" destId="{0B46FB94-8CF8-4625-AFB9-0474FA231F86}" srcOrd="1" destOrd="0" presId="urn:microsoft.com/office/officeart/2005/8/layout/venn1"/>
    <dgm:cxn modelId="{35716F4F-4051-4659-BDE1-833FB71349FB}" type="presOf" srcId="{3B01827D-B14B-49C2-BC5D-B688D6547EE3}" destId="{B9BFE491-DE53-4E9A-AFFE-EA1915F4EB4D}" srcOrd="1" destOrd="0" presId="urn:microsoft.com/office/officeart/2005/8/layout/venn1"/>
    <dgm:cxn modelId="{2D72CD7E-043E-4C8C-B441-B5AC647B76C5}" type="presOf" srcId="{8FB0C4AB-B3B8-4E34-9CC4-39F55A9AEB34}" destId="{71B96EC4-8142-41D6-A9BF-57A388A449D3}" srcOrd="0" destOrd="0" presId="urn:microsoft.com/office/officeart/2005/8/layout/venn1"/>
    <dgm:cxn modelId="{18AEFF82-1C6F-4F65-86AE-04BE334D399D}" type="presOf" srcId="{050C1AAD-CF57-47BF-954A-E4D6081BB0F3}" destId="{343F6911-F616-4663-900F-6A2A663D2274}" srcOrd="0" destOrd="0" presId="urn:microsoft.com/office/officeart/2005/8/layout/venn1"/>
    <dgm:cxn modelId="{EE40A389-C5C0-412E-9410-4BC1A9A8F2CA}" srcId="{050C1AAD-CF57-47BF-954A-E4D6081BB0F3}" destId="{3B01827D-B14B-49C2-BC5D-B688D6547EE3}" srcOrd="3" destOrd="0" parTransId="{15282181-B998-4261-8BEB-D59BD5387FE5}" sibTransId="{2FC00265-70C7-4DF5-BF47-2EA4E6BE52BB}"/>
    <dgm:cxn modelId="{20A5388D-AA77-4529-85DF-F2E2B10387C5}" srcId="{050C1AAD-CF57-47BF-954A-E4D6081BB0F3}" destId="{F7405C30-5217-4685-A023-576ABD534589}" srcOrd="0" destOrd="0" parTransId="{04EB6CE6-7D34-474E-8D9F-DD9DF5141CC0}" sibTransId="{4926CAF1-177C-4025-B0AA-71885A7B6BD7}"/>
    <dgm:cxn modelId="{CBD0FE98-8A73-468F-B587-26AD11BC64C2}" srcId="{050C1AAD-CF57-47BF-954A-E4D6081BB0F3}" destId="{0D61774F-126D-4478-80C6-622886134810}" srcOrd="1" destOrd="0" parTransId="{EC1D9D52-1F9F-4AF7-92F3-7F04B78EC7D7}" sibTransId="{75353A13-8109-48FC-8186-B8F881C91569}"/>
    <dgm:cxn modelId="{1C42CEA5-1399-4DE1-A239-0D35B47778BB}" type="presOf" srcId="{0D61774F-126D-4478-80C6-622886134810}" destId="{54BED9B9-A05E-4B4A-BB77-D8E34D3EA205}" srcOrd="0" destOrd="0" presId="urn:microsoft.com/office/officeart/2005/8/layout/venn1"/>
    <dgm:cxn modelId="{6E0ABAB1-8B81-409E-A0A9-AC58A0887072}" type="presOf" srcId="{3B01827D-B14B-49C2-BC5D-B688D6547EE3}" destId="{DD1664C8-EF7E-4F03-9679-75BCF22CA699}" srcOrd="0" destOrd="0" presId="urn:microsoft.com/office/officeart/2005/8/layout/venn1"/>
    <dgm:cxn modelId="{BBE325B3-1426-484E-B2B7-A890ACB0D8EC}" type="presOf" srcId="{F7405C30-5217-4685-A023-576ABD534589}" destId="{7BA475C4-6D73-41D7-AB71-4A7191536075}" srcOrd="0" destOrd="0" presId="urn:microsoft.com/office/officeart/2005/8/layout/venn1"/>
    <dgm:cxn modelId="{35ED28FA-3AF7-4EC7-AB4D-E5C71F61C279}" type="presOf" srcId="{F7405C30-5217-4685-A023-576ABD534589}" destId="{F03B7172-1FDC-4F4B-B873-4C3B109F4489}" srcOrd="1" destOrd="0" presId="urn:microsoft.com/office/officeart/2005/8/layout/venn1"/>
    <dgm:cxn modelId="{F23A6463-30A0-4886-BD82-DDE40F6A99CE}" type="presParOf" srcId="{343F6911-F616-4663-900F-6A2A663D2274}" destId="{7BA475C4-6D73-41D7-AB71-4A7191536075}" srcOrd="0" destOrd="0" presId="urn:microsoft.com/office/officeart/2005/8/layout/venn1"/>
    <dgm:cxn modelId="{61F98526-4890-4B2A-98E6-E3A95FA9C551}" type="presParOf" srcId="{343F6911-F616-4663-900F-6A2A663D2274}" destId="{F03B7172-1FDC-4F4B-B873-4C3B109F4489}" srcOrd="1" destOrd="0" presId="urn:microsoft.com/office/officeart/2005/8/layout/venn1"/>
    <dgm:cxn modelId="{85479250-E620-4022-8DAD-628B4A56D0FB}" type="presParOf" srcId="{343F6911-F616-4663-900F-6A2A663D2274}" destId="{54BED9B9-A05E-4B4A-BB77-D8E34D3EA205}" srcOrd="2" destOrd="0" presId="urn:microsoft.com/office/officeart/2005/8/layout/venn1"/>
    <dgm:cxn modelId="{9F004F80-16A3-4F32-81FC-D03AE760236A}" type="presParOf" srcId="{343F6911-F616-4663-900F-6A2A663D2274}" destId="{0B46FB94-8CF8-4625-AFB9-0474FA231F86}" srcOrd="3" destOrd="0" presId="urn:microsoft.com/office/officeart/2005/8/layout/venn1"/>
    <dgm:cxn modelId="{2C437B83-9E09-4951-ADEA-D9A917098654}" type="presParOf" srcId="{343F6911-F616-4663-900F-6A2A663D2274}" destId="{71B96EC4-8142-41D6-A9BF-57A388A449D3}" srcOrd="4" destOrd="0" presId="urn:microsoft.com/office/officeart/2005/8/layout/venn1"/>
    <dgm:cxn modelId="{1902F64B-1954-440C-AFEE-6AE9EEDED8EC}" type="presParOf" srcId="{343F6911-F616-4663-900F-6A2A663D2274}" destId="{6C98D258-0552-477B-92C8-80350380E056}" srcOrd="5" destOrd="0" presId="urn:microsoft.com/office/officeart/2005/8/layout/venn1"/>
    <dgm:cxn modelId="{CED8C04D-2B84-4868-88F7-87752A2BBB0D}" type="presParOf" srcId="{343F6911-F616-4663-900F-6A2A663D2274}" destId="{DD1664C8-EF7E-4F03-9679-75BCF22CA699}" srcOrd="6" destOrd="0" presId="urn:microsoft.com/office/officeart/2005/8/layout/venn1"/>
    <dgm:cxn modelId="{0A5335FA-1CC7-46A8-9246-A11714C70D91}" type="presParOf" srcId="{343F6911-F616-4663-900F-6A2A663D2274}" destId="{B9BFE491-DE53-4E9A-AFFE-EA1915F4EB4D}"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ECE782-5C4B-4F32-A3E6-030D7D5F864F}" type="doc">
      <dgm:prSet loTypeId="urn:microsoft.com/office/officeart/2005/8/layout/radial3" loCatId="cycle" qsTypeId="urn:microsoft.com/office/officeart/2005/8/quickstyle/simple1" qsCatId="simple" csTypeId="urn:microsoft.com/office/officeart/2005/8/colors/accent1_1" csCatId="accent1" phldr="1"/>
      <dgm:spPr/>
      <dgm:t>
        <a:bodyPr/>
        <a:lstStyle/>
        <a:p>
          <a:endParaRPr lang="fr-FR"/>
        </a:p>
      </dgm:t>
    </dgm:pt>
    <dgm:pt modelId="{DB834F9B-A7C1-4FA0-94B2-7454AABF50C4}">
      <dgm:prSet phldrT="[Texte]"/>
      <dgm:spPr/>
      <dgm:t>
        <a:bodyPr/>
        <a:lstStyle/>
        <a:p>
          <a:r>
            <a:rPr lang="fr-FR" dirty="0" err="1"/>
            <a:t>DonnéesDeSanté@EU</a:t>
          </a:r>
          <a:endParaRPr lang="fr-FR" dirty="0"/>
        </a:p>
      </dgm:t>
    </dgm:pt>
    <dgm:pt modelId="{62A78C1B-005E-4BBD-867A-E1207E45719D}" type="parTrans" cxnId="{0F9E1924-80B9-44FC-8137-B302E156FC02}">
      <dgm:prSet/>
      <dgm:spPr/>
      <dgm:t>
        <a:bodyPr/>
        <a:lstStyle/>
        <a:p>
          <a:endParaRPr lang="fr-FR"/>
        </a:p>
      </dgm:t>
    </dgm:pt>
    <dgm:pt modelId="{ADF1ECAD-B2E4-417B-A244-C7458A0C0780}" type="sibTrans" cxnId="{0F9E1924-80B9-44FC-8137-B302E156FC02}">
      <dgm:prSet/>
      <dgm:spPr/>
      <dgm:t>
        <a:bodyPr/>
        <a:lstStyle/>
        <a:p>
          <a:endParaRPr lang="fr-FR"/>
        </a:p>
      </dgm:t>
    </dgm:pt>
    <dgm:pt modelId="{5051A899-8F5D-4BBC-B3C8-8000FF8D563F}">
      <dgm:prSet phldrT="[Texte]"/>
      <dgm:spPr/>
      <dgm:t>
        <a:bodyPr/>
        <a:lstStyle/>
        <a:p>
          <a:r>
            <a:rPr lang="fr-FR" dirty="0"/>
            <a:t>ORAD FR</a:t>
          </a:r>
        </a:p>
      </dgm:t>
    </dgm:pt>
    <dgm:pt modelId="{9F1008BC-2CDD-4907-9069-E752E47000F3}" type="parTrans" cxnId="{16D01379-FCB8-4519-89CE-2414CDA5F696}">
      <dgm:prSet/>
      <dgm:spPr/>
      <dgm:t>
        <a:bodyPr/>
        <a:lstStyle/>
        <a:p>
          <a:endParaRPr lang="fr-FR"/>
        </a:p>
      </dgm:t>
    </dgm:pt>
    <dgm:pt modelId="{3F98C943-6C8F-435C-92AD-7D7907C2F652}" type="sibTrans" cxnId="{16D01379-FCB8-4519-89CE-2414CDA5F696}">
      <dgm:prSet/>
      <dgm:spPr/>
      <dgm:t>
        <a:bodyPr/>
        <a:lstStyle/>
        <a:p>
          <a:endParaRPr lang="fr-FR"/>
        </a:p>
      </dgm:t>
    </dgm:pt>
    <dgm:pt modelId="{26167731-EDC6-4291-9808-F3008648B642}">
      <dgm:prSet phldrT="[Texte]"/>
      <dgm:spPr/>
      <dgm:t>
        <a:bodyPr/>
        <a:lstStyle/>
        <a:p>
          <a:r>
            <a:rPr lang="fr-FR" dirty="0"/>
            <a:t>ORAD DE</a:t>
          </a:r>
        </a:p>
      </dgm:t>
    </dgm:pt>
    <dgm:pt modelId="{5C6C5155-637A-4431-BF1E-99E07EBA217F}" type="parTrans" cxnId="{E9C18745-427B-4076-A6F7-34A9AF16A9F4}">
      <dgm:prSet/>
      <dgm:spPr/>
      <dgm:t>
        <a:bodyPr/>
        <a:lstStyle/>
        <a:p>
          <a:endParaRPr lang="fr-FR"/>
        </a:p>
      </dgm:t>
    </dgm:pt>
    <dgm:pt modelId="{6B06A686-E50F-4307-B102-EAA1A0773474}" type="sibTrans" cxnId="{E9C18745-427B-4076-A6F7-34A9AF16A9F4}">
      <dgm:prSet/>
      <dgm:spPr/>
      <dgm:t>
        <a:bodyPr/>
        <a:lstStyle/>
        <a:p>
          <a:endParaRPr lang="fr-FR"/>
        </a:p>
      </dgm:t>
    </dgm:pt>
    <dgm:pt modelId="{810B4F41-F89E-4333-B2F1-67AD7C270BA6}">
      <dgm:prSet phldrT="[Texte]"/>
      <dgm:spPr/>
      <dgm:t>
        <a:bodyPr/>
        <a:lstStyle/>
        <a:p>
          <a:r>
            <a:rPr lang="fr-FR" dirty="0"/>
            <a:t>ORAD IT</a:t>
          </a:r>
        </a:p>
      </dgm:t>
    </dgm:pt>
    <dgm:pt modelId="{7BC74CAF-2CB4-427E-9A85-041D6FF3D9C1}" type="parTrans" cxnId="{03B20A70-223F-41B0-9C24-E639DDDE1E4C}">
      <dgm:prSet/>
      <dgm:spPr/>
      <dgm:t>
        <a:bodyPr/>
        <a:lstStyle/>
        <a:p>
          <a:endParaRPr lang="fr-FR"/>
        </a:p>
      </dgm:t>
    </dgm:pt>
    <dgm:pt modelId="{65B9C892-3069-431A-BBCE-C2ED16B59366}" type="sibTrans" cxnId="{03B20A70-223F-41B0-9C24-E639DDDE1E4C}">
      <dgm:prSet/>
      <dgm:spPr/>
      <dgm:t>
        <a:bodyPr/>
        <a:lstStyle/>
        <a:p>
          <a:endParaRPr lang="fr-FR"/>
        </a:p>
      </dgm:t>
    </dgm:pt>
    <dgm:pt modelId="{385A22C0-333F-4FC5-A24F-B970C1384071}">
      <dgm:prSet phldrT="[Texte]"/>
      <dgm:spPr/>
      <dgm:t>
        <a:bodyPr/>
        <a:lstStyle/>
        <a:p>
          <a:r>
            <a:rPr lang="fr-FR" dirty="0"/>
            <a:t>ORAD NL</a:t>
          </a:r>
        </a:p>
      </dgm:t>
    </dgm:pt>
    <dgm:pt modelId="{F18A9EB6-A357-4795-AEB1-F4AB5F65B336}" type="parTrans" cxnId="{EF3F2DD2-9B82-4B0E-B6DA-6E8D007AFA8D}">
      <dgm:prSet/>
      <dgm:spPr/>
      <dgm:t>
        <a:bodyPr/>
        <a:lstStyle/>
        <a:p>
          <a:endParaRPr lang="fr-FR"/>
        </a:p>
      </dgm:t>
    </dgm:pt>
    <dgm:pt modelId="{4EC58105-1C68-46CF-9D32-422764D99050}" type="sibTrans" cxnId="{EF3F2DD2-9B82-4B0E-B6DA-6E8D007AFA8D}">
      <dgm:prSet/>
      <dgm:spPr/>
      <dgm:t>
        <a:bodyPr/>
        <a:lstStyle/>
        <a:p>
          <a:endParaRPr lang="fr-FR"/>
        </a:p>
      </dgm:t>
    </dgm:pt>
    <dgm:pt modelId="{90371588-C37A-4AA9-ADCB-4545F59F5AD2}" type="pres">
      <dgm:prSet presAssocID="{94ECE782-5C4B-4F32-A3E6-030D7D5F864F}" presName="composite" presStyleCnt="0">
        <dgm:presLayoutVars>
          <dgm:chMax val="1"/>
          <dgm:dir/>
          <dgm:resizeHandles val="exact"/>
        </dgm:presLayoutVars>
      </dgm:prSet>
      <dgm:spPr/>
    </dgm:pt>
    <dgm:pt modelId="{9707D630-80DE-4AC4-9B49-8E968C2ED712}" type="pres">
      <dgm:prSet presAssocID="{94ECE782-5C4B-4F32-A3E6-030D7D5F864F}" presName="radial" presStyleCnt="0">
        <dgm:presLayoutVars>
          <dgm:animLvl val="ctr"/>
        </dgm:presLayoutVars>
      </dgm:prSet>
      <dgm:spPr/>
    </dgm:pt>
    <dgm:pt modelId="{9BDFF513-602D-4929-8380-568E60EDE530}" type="pres">
      <dgm:prSet presAssocID="{DB834F9B-A7C1-4FA0-94B2-7454AABF50C4}" presName="centerShape" presStyleLbl="vennNode1" presStyleIdx="0" presStyleCnt="5"/>
      <dgm:spPr/>
    </dgm:pt>
    <dgm:pt modelId="{FADBA0DE-47FA-47B4-968A-1136EBDF7C06}" type="pres">
      <dgm:prSet presAssocID="{5051A899-8F5D-4BBC-B3C8-8000FF8D563F}" presName="node" presStyleLbl="vennNode1" presStyleIdx="1" presStyleCnt="5">
        <dgm:presLayoutVars>
          <dgm:bulletEnabled val="1"/>
        </dgm:presLayoutVars>
      </dgm:prSet>
      <dgm:spPr/>
    </dgm:pt>
    <dgm:pt modelId="{81392A34-5316-46E8-B811-983640BE7DC2}" type="pres">
      <dgm:prSet presAssocID="{26167731-EDC6-4291-9808-F3008648B642}" presName="node" presStyleLbl="vennNode1" presStyleIdx="2" presStyleCnt="5">
        <dgm:presLayoutVars>
          <dgm:bulletEnabled val="1"/>
        </dgm:presLayoutVars>
      </dgm:prSet>
      <dgm:spPr/>
    </dgm:pt>
    <dgm:pt modelId="{C2843D06-D595-467A-96B7-A81286A38C8F}" type="pres">
      <dgm:prSet presAssocID="{810B4F41-F89E-4333-B2F1-67AD7C270BA6}" presName="node" presStyleLbl="vennNode1" presStyleIdx="3" presStyleCnt="5">
        <dgm:presLayoutVars>
          <dgm:bulletEnabled val="1"/>
        </dgm:presLayoutVars>
      </dgm:prSet>
      <dgm:spPr/>
    </dgm:pt>
    <dgm:pt modelId="{6AC5AD7A-85B8-4E36-A4DA-AB01642B7BB8}" type="pres">
      <dgm:prSet presAssocID="{385A22C0-333F-4FC5-A24F-B970C1384071}" presName="node" presStyleLbl="vennNode1" presStyleIdx="4" presStyleCnt="5">
        <dgm:presLayoutVars>
          <dgm:bulletEnabled val="1"/>
        </dgm:presLayoutVars>
      </dgm:prSet>
      <dgm:spPr/>
    </dgm:pt>
  </dgm:ptLst>
  <dgm:cxnLst>
    <dgm:cxn modelId="{0F9E1924-80B9-44FC-8137-B302E156FC02}" srcId="{94ECE782-5C4B-4F32-A3E6-030D7D5F864F}" destId="{DB834F9B-A7C1-4FA0-94B2-7454AABF50C4}" srcOrd="0" destOrd="0" parTransId="{62A78C1B-005E-4BBD-867A-E1207E45719D}" sibTransId="{ADF1ECAD-B2E4-417B-A244-C7458A0C0780}"/>
    <dgm:cxn modelId="{94EA152B-5D80-4F4E-8A64-82AFF339D109}" type="presOf" srcId="{385A22C0-333F-4FC5-A24F-B970C1384071}" destId="{6AC5AD7A-85B8-4E36-A4DA-AB01642B7BB8}" srcOrd="0" destOrd="0" presId="urn:microsoft.com/office/officeart/2005/8/layout/radial3"/>
    <dgm:cxn modelId="{3AD19439-A503-4896-B3FF-249073F4B4FA}" type="presOf" srcId="{26167731-EDC6-4291-9808-F3008648B642}" destId="{81392A34-5316-46E8-B811-983640BE7DC2}" srcOrd="0" destOrd="0" presId="urn:microsoft.com/office/officeart/2005/8/layout/radial3"/>
    <dgm:cxn modelId="{E9C18745-427B-4076-A6F7-34A9AF16A9F4}" srcId="{DB834F9B-A7C1-4FA0-94B2-7454AABF50C4}" destId="{26167731-EDC6-4291-9808-F3008648B642}" srcOrd="1" destOrd="0" parTransId="{5C6C5155-637A-4431-BF1E-99E07EBA217F}" sibTransId="{6B06A686-E50F-4307-B102-EAA1A0773474}"/>
    <dgm:cxn modelId="{8086F368-C4EA-400C-BC08-9752E4E4553D}" type="presOf" srcId="{94ECE782-5C4B-4F32-A3E6-030D7D5F864F}" destId="{90371588-C37A-4AA9-ADCB-4545F59F5AD2}" srcOrd="0" destOrd="0" presId="urn:microsoft.com/office/officeart/2005/8/layout/radial3"/>
    <dgm:cxn modelId="{03B20A70-223F-41B0-9C24-E639DDDE1E4C}" srcId="{DB834F9B-A7C1-4FA0-94B2-7454AABF50C4}" destId="{810B4F41-F89E-4333-B2F1-67AD7C270BA6}" srcOrd="2" destOrd="0" parTransId="{7BC74CAF-2CB4-427E-9A85-041D6FF3D9C1}" sibTransId="{65B9C892-3069-431A-BBCE-C2ED16B59366}"/>
    <dgm:cxn modelId="{16D01379-FCB8-4519-89CE-2414CDA5F696}" srcId="{DB834F9B-A7C1-4FA0-94B2-7454AABF50C4}" destId="{5051A899-8F5D-4BBC-B3C8-8000FF8D563F}" srcOrd="0" destOrd="0" parTransId="{9F1008BC-2CDD-4907-9069-E752E47000F3}" sibTransId="{3F98C943-6C8F-435C-92AD-7D7907C2F652}"/>
    <dgm:cxn modelId="{9AC46C8A-95BE-49AC-AB68-FFC52D9E714B}" type="presOf" srcId="{810B4F41-F89E-4333-B2F1-67AD7C270BA6}" destId="{C2843D06-D595-467A-96B7-A81286A38C8F}" srcOrd="0" destOrd="0" presId="urn:microsoft.com/office/officeart/2005/8/layout/radial3"/>
    <dgm:cxn modelId="{1F741397-E5FD-42A5-A603-5691CCA3F53B}" type="presOf" srcId="{DB834F9B-A7C1-4FA0-94B2-7454AABF50C4}" destId="{9BDFF513-602D-4929-8380-568E60EDE530}" srcOrd="0" destOrd="0" presId="urn:microsoft.com/office/officeart/2005/8/layout/radial3"/>
    <dgm:cxn modelId="{65C014C2-76A1-43DD-80F3-F8C5F971BF8A}" type="presOf" srcId="{5051A899-8F5D-4BBC-B3C8-8000FF8D563F}" destId="{FADBA0DE-47FA-47B4-968A-1136EBDF7C06}" srcOrd="0" destOrd="0" presId="urn:microsoft.com/office/officeart/2005/8/layout/radial3"/>
    <dgm:cxn modelId="{EF3F2DD2-9B82-4B0E-B6DA-6E8D007AFA8D}" srcId="{DB834F9B-A7C1-4FA0-94B2-7454AABF50C4}" destId="{385A22C0-333F-4FC5-A24F-B970C1384071}" srcOrd="3" destOrd="0" parTransId="{F18A9EB6-A357-4795-AEB1-F4AB5F65B336}" sibTransId="{4EC58105-1C68-46CF-9D32-422764D99050}"/>
    <dgm:cxn modelId="{CE0F82F1-E9AC-4F76-A154-37BCF54433B1}" type="presParOf" srcId="{90371588-C37A-4AA9-ADCB-4545F59F5AD2}" destId="{9707D630-80DE-4AC4-9B49-8E968C2ED712}" srcOrd="0" destOrd="0" presId="urn:microsoft.com/office/officeart/2005/8/layout/radial3"/>
    <dgm:cxn modelId="{BCE5A8B0-1623-476A-ADA4-F77493A32D4D}" type="presParOf" srcId="{9707D630-80DE-4AC4-9B49-8E968C2ED712}" destId="{9BDFF513-602D-4929-8380-568E60EDE530}" srcOrd="0" destOrd="0" presId="urn:microsoft.com/office/officeart/2005/8/layout/radial3"/>
    <dgm:cxn modelId="{6A0CEB4F-7137-4B79-9439-5DB5A4FAE03B}" type="presParOf" srcId="{9707D630-80DE-4AC4-9B49-8E968C2ED712}" destId="{FADBA0DE-47FA-47B4-968A-1136EBDF7C06}" srcOrd="1" destOrd="0" presId="urn:microsoft.com/office/officeart/2005/8/layout/radial3"/>
    <dgm:cxn modelId="{19956F4E-147B-4A73-872F-ABD9829916EA}" type="presParOf" srcId="{9707D630-80DE-4AC4-9B49-8E968C2ED712}" destId="{81392A34-5316-46E8-B811-983640BE7DC2}" srcOrd="2" destOrd="0" presId="urn:microsoft.com/office/officeart/2005/8/layout/radial3"/>
    <dgm:cxn modelId="{8D9F2A0C-B7B3-4B67-90B8-2B7C163CC2F4}" type="presParOf" srcId="{9707D630-80DE-4AC4-9B49-8E968C2ED712}" destId="{C2843D06-D595-467A-96B7-A81286A38C8F}" srcOrd="3" destOrd="0" presId="urn:microsoft.com/office/officeart/2005/8/layout/radial3"/>
    <dgm:cxn modelId="{793F0FED-5669-4E23-9BB1-A547AA088CDF}" type="presParOf" srcId="{9707D630-80DE-4AC4-9B49-8E968C2ED712}" destId="{6AC5AD7A-85B8-4E36-A4DA-AB01642B7BB8}"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475C4-6D73-41D7-AB71-4A7191536075}">
      <dsp:nvSpPr>
        <dsp:cNvPr id="0" name=""/>
        <dsp:cNvSpPr/>
      </dsp:nvSpPr>
      <dsp:spPr>
        <a:xfrm>
          <a:off x="2655146" y="54186"/>
          <a:ext cx="2817706" cy="28177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r-FR" sz="3600" kern="1200" dirty="0">
              <a:latin typeface="Cooper Black" panose="0208090404030B020404" pitchFamily="18" charset="0"/>
            </a:rPr>
            <a:t>EHDS</a:t>
          </a:r>
        </a:p>
      </dsp:txBody>
      <dsp:txXfrm>
        <a:off x="2980266" y="433493"/>
        <a:ext cx="2167466" cy="894080"/>
      </dsp:txXfrm>
    </dsp:sp>
    <dsp:sp modelId="{54BED9B9-A05E-4B4A-BB77-D8E34D3EA205}">
      <dsp:nvSpPr>
        <dsp:cNvPr id="0" name=""/>
        <dsp:cNvSpPr/>
      </dsp:nvSpPr>
      <dsp:spPr>
        <a:xfrm>
          <a:off x="3901439" y="1300480"/>
          <a:ext cx="2817706" cy="28177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r-FR" sz="3600" kern="1200" dirty="0">
              <a:latin typeface="Cooper Black" panose="0208090404030B020404" pitchFamily="18" charset="0"/>
            </a:rPr>
            <a:t>DGA</a:t>
          </a:r>
        </a:p>
      </dsp:txBody>
      <dsp:txXfrm>
        <a:off x="5418666" y="1625600"/>
        <a:ext cx="1083733" cy="2167466"/>
      </dsp:txXfrm>
    </dsp:sp>
    <dsp:sp modelId="{71B96EC4-8142-41D6-A9BF-57A388A449D3}">
      <dsp:nvSpPr>
        <dsp:cNvPr id="0" name=""/>
        <dsp:cNvSpPr/>
      </dsp:nvSpPr>
      <dsp:spPr>
        <a:xfrm>
          <a:off x="2655146" y="2546773"/>
          <a:ext cx="2817706" cy="28177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r-FR" sz="3600" kern="1200" dirty="0">
              <a:latin typeface="Cooper Black" panose="0208090404030B020404" pitchFamily="18" charset="0"/>
            </a:rPr>
            <a:t>RGPD</a:t>
          </a:r>
        </a:p>
      </dsp:txBody>
      <dsp:txXfrm>
        <a:off x="2980266" y="4091093"/>
        <a:ext cx="2167466" cy="894080"/>
      </dsp:txXfrm>
    </dsp:sp>
    <dsp:sp modelId="{DD1664C8-EF7E-4F03-9679-75BCF22CA699}">
      <dsp:nvSpPr>
        <dsp:cNvPr id="0" name=""/>
        <dsp:cNvSpPr/>
      </dsp:nvSpPr>
      <dsp:spPr>
        <a:xfrm>
          <a:off x="1408853" y="1300480"/>
          <a:ext cx="2817706" cy="281770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r-FR" sz="3600" kern="1200" dirty="0">
              <a:latin typeface="Cooper Black" panose="0208090404030B020404" pitchFamily="18" charset="0"/>
            </a:rPr>
            <a:t>LIL</a:t>
          </a:r>
        </a:p>
      </dsp:txBody>
      <dsp:txXfrm>
        <a:off x="1625599" y="1625600"/>
        <a:ext cx="1083733" cy="2167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FF513-602D-4929-8380-568E60EDE530}">
      <dsp:nvSpPr>
        <dsp:cNvPr id="0" name=""/>
        <dsp:cNvSpPr/>
      </dsp:nvSpPr>
      <dsp:spPr>
        <a:xfrm>
          <a:off x="2710871" y="1211021"/>
          <a:ext cx="3016930" cy="3016930"/>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err="1"/>
            <a:t>DonnéesDeSanté@EU</a:t>
          </a:r>
          <a:endParaRPr lang="fr-FR" sz="1600" kern="1200" dirty="0"/>
        </a:p>
      </dsp:txBody>
      <dsp:txXfrm>
        <a:off x="3152690" y="1652840"/>
        <a:ext cx="2133292" cy="2133292"/>
      </dsp:txXfrm>
    </dsp:sp>
    <dsp:sp modelId="{FADBA0DE-47FA-47B4-968A-1136EBDF7C06}">
      <dsp:nvSpPr>
        <dsp:cNvPr id="0" name=""/>
        <dsp:cNvSpPr/>
      </dsp:nvSpPr>
      <dsp:spPr>
        <a:xfrm>
          <a:off x="3465103" y="538"/>
          <a:ext cx="1508465" cy="1508465"/>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ORAD FR</a:t>
          </a:r>
        </a:p>
      </dsp:txBody>
      <dsp:txXfrm>
        <a:off x="3686013" y="221448"/>
        <a:ext cx="1066645" cy="1066645"/>
      </dsp:txXfrm>
    </dsp:sp>
    <dsp:sp modelId="{81392A34-5316-46E8-B811-983640BE7DC2}">
      <dsp:nvSpPr>
        <dsp:cNvPr id="0" name=""/>
        <dsp:cNvSpPr/>
      </dsp:nvSpPr>
      <dsp:spPr>
        <a:xfrm>
          <a:off x="5429819" y="1965253"/>
          <a:ext cx="1508465" cy="1508465"/>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ORAD DE</a:t>
          </a:r>
        </a:p>
      </dsp:txBody>
      <dsp:txXfrm>
        <a:off x="5650729" y="2186163"/>
        <a:ext cx="1066645" cy="1066645"/>
      </dsp:txXfrm>
    </dsp:sp>
    <dsp:sp modelId="{C2843D06-D595-467A-96B7-A81286A38C8F}">
      <dsp:nvSpPr>
        <dsp:cNvPr id="0" name=""/>
        <dsp:cNvSpPr/>
      </dsp:nvSpPr>
      <dsp:spPr>
        <a:xfrm>
          <a:off x="3465103" y="3929969"/>
          <a:ext cx="1508465" cy="1508465"/>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ORAD IT</a:t>
          </a:r>
        </a:p>
      </dsp:txBody>
      <dsp:txXfrm>
        <a:off x="3686013" y="4150879"/>
        <a:ext cx="1066645" cy="1066645"/>
      </dsp:txXfrm>
    </dsp:sp>
    <dsp:sp modelId="{6AC5AD7A-85B8-4E36-A4DA-AB01642B7BB8}">
      <dsp:nvSpPr>
        <dsp:cNvPr id="0" name=""/>
        <dsp:cNvSpPr/>
      </dsp:nvSpPr>
      <dsp:spPr>
        <a:xfrm>
          <a:off x="1500388" y="1965253"/>
          <a:ext cx="1508465" cy="1508465"/>
        </a:xfrm>
        <a:prstGeom prst="ellipse">
          <a:avLst/>
        </a:prstGeom>
        <a:solidFill>
          <a:schemeClr val="lt1">
            <a:alpha val="5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ORAD NL</a:t>
          </a:r>
        </a:p>
      </dsp:txBody>
      <dsp:txXfrm>
        <a:off x="1721298" y="2186163"/>
        <a:ext cx="1066645" cy="106664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07A44-ACB3-49FA-BFDD-E508664716F1}" type="datetimeFigureOut">
              <a:rPr lang="fr-FR" smtClean="0"/>
              <a:t>23/12/2025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477D0-182A-42F5-9A8C-08B75B3622BB}" type="slidenum">
              <a:rPr lang="fr-FR" smtClean="0"/>
              <a:t>‹N°›</a:t>
            </a:fld>
            <a:endParaRPr lang="fr-FR" dirty="0"/>
          </a:p>
        </p:txBody>
      </p:sp>
    </p:spTree>
    <p:extLst>
      <p:ext uri="{BB962C8B-B14F-4D97-AF65-F5344CB8AC3E}">
        <p14:creationId xmlns:p14="http://schemas.microsoft.com/office/powerpoint/2010/main" val="171883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ère slide">
    <p:spTree>
      <p:nvGrpSpPr>
        <p:cNvPr id="1" name=""/>
        <p:cNvGrpSpPr/>
        <p:nvPr/>
      </p:nvGrpSpPr>
      <p:grpSpPr>
        <a:xfrm>
          <a:off x="0" y="0"/>
          <a:ext cx="0" cy="0"/>
          <a:chOff x="0" y="0"/>
          <a:chExt cx="0" cy="0"/>
        </a:xfrm>
      </p:grpSpPr>
      <p:pic>
        <p:nvPicPr>
          <p:cNvPr id="7" name="Image 6" descr="Une image contenant capture d’écran, art, étoile&#10;&#10;Le contenu généré par l’IA peut être incorrect.">
            <a:extLst>
              <a:ext uri="{FF2B5EF4-FFF2-40B4-BE49-F238E27FC236}">
                <a16:creationId xmlns:a16="http://schemas.microsoft.com/office/drawing/2014/main" id="{B4A28587-1845-7F1D-08CA-ADFA355AE93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973" r="2568" b="7806"/>
          <a:stretch>
            <a:fillRect/>
          </a:stretch>
        </p:blipFill>
        <p:spPr>
          <a:xfrm>
            <a:off x="-1" y="-1"/>
            <a:ext cx="12192001" cy="6858001"/>
          </a:xfrm>
          <a:prstGeom prst="rect">
            <a:avLst/>
          </a:prstGeom>
        </p:spPr>
      </p:pic>
      <p:pic>
        <p:nvPicPr>
          <p:cNvPr id="9" name="Image 8" descr="Une image contenant capture d’écran, noir&#10;&#10;Le contenu généré par l’IA peut être incorrect.">
            <a:extLst>
              <a:ext uri="{FF2B5EF4-FFF2-40B4-BE49-F238E27FC236}">
                <a16:creationId xmlns:a16="http://schemas.microsoft.com/office/drawing/2014/main" id="{90281DD4-5735-0368-0848-BFF4F669738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843" t="89411" r="843"/>
          <a:stretch>
            <a:fillRect/>
          </a:stretch>
        </p:blipFill>
        <p:spPr>
          <a:xfrm>
            <a:off x="-2" y="6275715"/>
            <a:ext cx="12192002" cy="582287"/>
          </a:xfrm>
          <a:prstGeom prst="rect">
            <a:avLst/>
          </a:prstGeom>
        </p:spPr>
      </p:pic>
      <p:pic>
        <p:nvPicPr>
          <p:cNvPr id="2" name="Picture 4" descr="A picture containing drawing&#10;&#10;Description automatically generated">
            <a:extLst>
              <a:ext uri="{FF2B5EF4-FFF2-40B4-BE49-F238E27FC236}">
                <a16:creationId xmlns:a16="http://schemas.microsoft.com/office/drawing/2014/main" id="{237EF704-955A-105C-8047-49208BF9679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69892" y="5821942"/>
            <a:ext cx="1252216" cy="562794"/>
          </a:xfrm>
          <a:prstGeom prst="rect">
            <a:avLst/>
          </a:prstGeom>
        </p:spPr>
      </p:pic>
      <p:pic>
        <p:nvPicPr>
          <p:cNvPr id="3" name="Image 2" descr="Une image contenant texte, capture d’écran, Graphique, graphisme&#10;&#10;Le contenu généré par l’IA peut être incorrect.">
            <a:extLst>
              <a:ext uri="{FF2B5EF4-FFF2-40B4-BE49-F238E27FC236}">
                <a16:creationId xmlns:a16="http://schemas.microsoft.com/office/drawing/2014/main" id="{5E5B6A0A-98F1-AE48-CD41-1860925262F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7291" y="5647456"/>
            <a:ext cx="757485" cy="628259"/>
          </a:xfrm>
          <a:prstGeom prst="rect">
            <a:avLst/>
          </a:prstGeom>
          <a:solidFill>
            <a:schemeClr val="bg1"/>
          </a:solidFill>
        </p:spPr>
      </p:pic>
      <p:pic>
        <p:nvPicPr>
          <p:cNvPr id="4" name="Image 3" descr="Une image contenant Graphique, cercle, Police, logo&#10;&#10;Le contenu généré par l’IA peut être incorrect.">
            <a:extLst>
              <a:ext uri="{FF2B5EF4-FFF2-40B4-BE49-F238E27FC236}">
                <a16:creationId xmlns:a16="http://schemas.microsoft.com/office/drawing/2014/main" id="{047BB059-527C-2CFF-BC25-618B7CFC611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78969" y="5693425"/>
            <a:ext cx="635740" cy="628260"/>
          </a:xfrm>
          <a:prstGeom prst="rect">
            <a:avLst/>
          </a:prstGeom>
          <a:effectLst/>
        </p:spPr>
      </p:pic>
      <p:pic>
        <p:nvPicPr>
          <p:cNvPr id="6" name="Image 5" descr="Une image contenant texte, Police, Graphique, graphisme&#10;&#10;Le contenu généré par l’IA peut être incorrect.">
            <a:extLst>
              <a:ext uri="{FF2B5EF4-FFF2-40B4-BE49-F238E27FC236}">
                <a16:creationId xmlns:a16="http://schemas.microsoft.com/office/drawing/2014/main" id="{62E2CA79-B0A9-1129-5FBB-3552A700EF6B}"/>
              </a:ext>
            </a:extLst>
          </p:cNvPr>
          <p:cNvPicPr>
            <a:picLocks noChangeAspect="1"/>
          </p:cNvPicPr>
          <p:nvPr userDrawn="1"/>
        </p:nvPicPr>
        <p:blipFill>
          <a:blip r:embed="rId7">
            <a:extLst>
              <a:ext uri="{28A0092B-C50C-407E-A947-70E740481C1C}">
                <a14:useLocalDpi xmlns:a14="http://schemas.microsoft.com/office/drawing/2010/main" val="0"/>
              </a:ext>
            </a:extLst>
          </a:blip>
          <a:srcRect l="27151" t="33354" r="28994" b="33006"/>
          <a:stretch>
            <a:fillRect/>
          </a:stretch>
        </p:blipFill>
        <p:spPr>
          <a:xfrm>
            <a:off x="2863222" y="1380506"/>
            <a:ext cx="6465555" cy="3508939"/>
          </a:xfrm>
          <a:prstGeom prst="rect">
            <a:avLst/>
          </a:prstGeom>
        </p:spPr>
      </p:pic>
    </p:spTree>
    <p:extLst>
      <p:ext uri="{BB962C8B-B14F-4D97-AF65-F5344CB8AC3E}">
        <p14:creationId xmlns:p14="http://schemas.microsoft.com/office/powerpoint/2010/main" val="47615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pic>
        <p:nvPicPr>
          <p:cNvPr id="4" name="Image 3" descr="Une image contenant capture d’écran, art, étoile&#10;&#10;Le contenu généré par l’IA peut être incorrect.">
            <a:extLst>
              <a:ext uri="{FF2B5EF4-FFF2-40B4-BE49-F238E27FC236}">
                <a16:creationId xmlns:a16="http://schemas.microsoft.com/office/drawing/2014/main" id="{D99FE047-A90A-4D8C-517A-DF2C038BF0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9973" r="2568" b="7806"/>
          <a:stretch>
            <a:fillRect/>
          </a:stretch>
        </p:blipFill>
        <p:spPr>
          <a:xfrm>
            <a:off x="-1" y="-1"/>
            <a:ext cx="12192001" cy="6858001"/>
          </a:xfrm>
          <a:prstGeom prst="rect">
            <a:avLst/>
          </a:prstGeom>
        </p:spPr>
      </p:pic>
      <p:pic>
        <p:nvPicPr>
          <p:cNvPr id="8" name="Image 7" descr="Une image contenant capture d’écran, noir&#10;&#10;Le contenu généré par l’IA peut être incorrect.">
            <a:extLst>
              <a:ext uri="{FF2B5EF4-FFF2-40B4-BE49-F238E27FC236}">
                <a16:creationId xmlns:a16="http://schemas.microsoft.com/office/drawing/2014/main" id="{E0417665-21BE-242A-36DF-4E03837AEBE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843" t="89411" r="843"/>
          <a:stretch>
            <a:fillRect/>
          </a:stretch>
        </p:blipFill>
        <p:spPr>
          <a:xfrm>
            <a:off x="-2" y="6275715"/>
            <a:ext cx="12192002" cy="582287"/>
          </a:xfrm>
          <a:prstGeom prst="rect">
            <a:avLst/>
          </a:prstGeom>
        </p:spPr>
      </p:pic>
      <p:pic>
        <p:nvPicPr>
          <p:cNvPr id="9" name="Picture 4" descr="A picture containing drawing&#10;&#10;Description automatically generated">
            <a:extLst>
              <a:ext uri="{FF2B5EF4-FFF2-40B4-BE49-F238E27FC236}">
                <a16:creationId xmlns:a16="http://schemas.microsoft.com/office/drawing/2014/main" id="{D0AA4B4D-5866-F115-7C6F-D8F621B4E7D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69892" y="5821942"/>
            <a:ext cx="1252216" cy="562794"/>
          </a:xfrm>
          <a:prstGeom prst="rect">
            <a:avLst/>
          </a:prstGeom>
        </p:spPr>
      </p:pic>
      <p:pic>
        <p:nvPicPr>
          <p:cNvPr id="12" name="Image 11" descr="Une image contenant texte, capture d’écran, Graphique, graphisme&#10;&#10;Le contenu généré par l’IA peut être incorrect.">
            <a:extLst>
              <a:ext uri="{FF2B5EF4-FFF2-40B4-BE49-F238E27FC236}">
                <a16:creationId xmlns:a16="http://schemas.microsoft.com/office/drawing/2014/main" id="{998429AF-595F-7D1A-858D-1EFEB83B5C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7291" y="5647456"/>
            <a:ext cx="757485" cy="628259"/>
          </a:xfrm>
          <a:prstGeom prst="rect">
            <a:avLst/>
          </a:prstGeom>
          <a:solidFill>
            <a:schemeClr val="bg1"/>
          </a:solidFill>
        </p:spPr>
      </p:pic>
      <p:pic>
        <p:nvPicPr>
          <p:cNvPr id="13" name="Image 12" descr="Une image contenant Graphique, cercle, Police, logo&#10;&#10;Le contenu généré par l’IA peut être incorrect.">
            <a:extLst>
              <a:ext uri="{FF2B5EF4-FFF2-40B4-BE49-F238E27FC236}">
                <a16:creationId xmlns:a16="http://schemas.microsoft.com/office/drawing/2014/main" id="{953FF183-2A75-553A-FAC8-753C85FA4C4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278969" y="5693425"/>
            <a:ext cx="635740" cy="628260"/>
          </a:xfrm>
          <a:prstGeom prst="rect">
            <a:avLst/>
          </a:prstGeom>
          <a:effectLst/>
        </p:spPr>
      </p:pic>
      <p:sp>
        <p:nvSpPr>
          <p:cNvPr id="2" name="Title 1"/>
          <p:cNvSpPr>
            <a:spLocks noGrp="1"/>
          </p:cNvSpPr>
          <p:nvPr>
            <p:ph type="ctrTitle"/>
          </p:nvPr>
        </p:nvSpPr>
        <p:spPr>
          <a:xfrm>
            <a:off x="362838" y="1106329"/>
            <a:ext cx="11073789" cy="3252160"/>
          </a:xfrm>
          <a:effectLst/>
        </p:spPr>
        <p:txBody>
          <a:bodyPr anchor="b">
            <a:normAutofit/>
          </a:bodyPr>
          <a:lstStyle>
            <a:lvl1pPr algn="l">
              <a:defRPr sz="5000">
                <a:solidFill>
                  <a:schemeClr val="bg1"/>
                </a:solidFill>
              </a:defRPr>
            </a:lvl1pPr>
          </a:lstStyle>
          <a:p>
            <a:r>
              <a:rPr lang="fr-FR" dirty="0"/>
              <a:t>Modifiez le style du titre</a:t>
            </a:r>
            <a:endParaRPr lang="en-US" dirty="0"/>
          </a:p>
        </p:txBody>
      </p:sp>
      <p:sp>
        <p:nvSpPr>
          <p:cNvPr id="3" name="Subtitle 2"/>
          <p:cNvSpPr>
            <a:spLocks noGrp="1"/>
          </p:cNvSpPr>
          <p:nvPr>
            <p:ph type="subTitle" idx="1"/>
          </p:nvPr>
        </p:nvSpPr>
        <p:spPr>
          <a:xfrm>
            <a:off x="362838" y="4641651"/>
            <a:ext cx="6383999" cy="746185"/>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224478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blan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5EF627-6CEA-19A2-3F3A-39B4FA8B9DB9}"/>
              </a:ext>
            </a:extLst>
          </p:cNvPr>
          <p:cNvSpPr/>
          <p:nvPr userDrawn="1"/>
        </p:nvSpPr>
        <p:spPr>
          <a:xfrm>
            <a:off x="294291" y="283779"/>
            <a:ext cx="11603421" cy="54904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le 1"/>
          <p:cNvSpPr>
            <a:spLocks noGrp="1"/>
          </p:cNvSpPr>
          <p:nvPr>
            <p:ph type="ctrTitle"/>
          </p:nvPr>
        </p:nvSpPr>
        <p:spPr>
          <a:xfrm>
            <a:off x="868855" y="1360159"/>
            <a:ext cx="10412251" cy="3252160"/>
          </a:xfrm>
        </p:spPr>
        <p:txBody>
          <a:bodyPr anchor="b">
            <a:normAutofit/>
          </a:bodyPr>
          <a:lstStyle>
            <a:lvl1pPr algn="l">
              <a:defRPr sz="4000" b="1">
                <a:solidFill>
                  <a:srgbClr val="40293F"/>
                </a:solidFill>
              </a:defRPr>
            </a:lvl1pPr>
          </a:lstStyle>
          <a:p>
            <a:r>
              <a:rPr lang="fr-FR" dirty="0"/>
              <a:t>Modifiez le style du titre</a:t>
            </a:r>
            <a:endParaRPr lang="en-US" dirty="0"/>
          </a:p>
        </p:txBody>
      </p:sp>
    </p:spTree>
    <p:extLst>
      <p:ext uri="{BB962C8B-B14F-4D97-AF65-F5344CB8AC3E}">
        <p14:creationId xmlns:p14="http://schemas.microsoft.com/office/powerpoint/2010/main" val="205048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BBD9C4-542E-B281-3228-68999CDF49AB}"/>
              </a:ext>
            </a:extLst>
          </p:cNvPr>
          <p:cNvSpPr/>
          <p:nvPr userDrawn="1"/>
        </p:nvSpPr>
        <p:spPr>
          <a:xfrm>
            <a:off x="294291" y="283779"/>
            <a:ext cx="11603421" cy="54904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14" name="Titre 1"/>
          <p:cNvSpPr>
            <a:spLocks noGrp="1"/>
          </p:cNvSpPr>
          <p:nvPr>
            <p:ph type="title"/>
          </p:nvPr>
        </p:nvSpPr>
        <p:spPr>
          <a:xfrm>
            <a:off x="623392" y="571792"/>
            <a:ext cx="10811864" cy="562074"/>
          </a:xfrm>
          <a:noFill/>
        </p:spPr>
        <p:txBody>
          <a:bodyPr>
            <a:normAutofit/>
          </a:bodyPr>
          <a:lstStyle>
            <a:lvl1pPr>
              <a:defRPr lang="fr-FR" sz="3400" dirty="0">
                <a:solidFill>
                  <a:srgbClr val="40293F"/>
                </a:solidFill>
              </a:defRPr>
            </a:lvl1pPr>
          </a:lstStyle>
          <a:p>
            <a:r>
              <a:rPr lang="fr-FR" dirty="0"/>
              <a:t>Modifiez le style du titre</a:t>
            </a:r>
          </a:p>
        </p:txBody>
      </p:sp>
      <p:sp>
        <p:nvSpPr>
          <p:cNvPr id="19" name="Espace réservé du contenu 2"/>
          <p:cNvSpPr>
            <a:spLocks noGrp="1"/>
          </p:cNvSpPr>
          <p:nvPr>
            <p:ph idx="1"/>
          </p:nvPr>
        </p:nvSpPr>
        <p:spPr>
          <a:xfrm>
            <a:off x="623392" y="1417646"/>
            <a:ext cx="10811864" cy="4172874"/>
          </a:xfrm>
          <a:solidFill>
            <a:schemeClr val="accent3"/>
          </a:solidFill>
        </p:spPr>
        <p:txBody>
          <a:bodyPr>
            <a:normAutofit/>
          </a:bodyPr>
          <a:lstStyle>
            <a:lvl1pPr>
              <a:defRPr sz="2800">
                <a:solidFill>
                  <a:schemeClr val="tx2"/>
                </a:solidFill>
              </a:defRPr>
            </a:lvl1pPr>
            <a:lvl2pPr>
              <a:defRPr sz="2400"/>
            </a:lvl2pPr>
            <a:lvl3pPr marL="1143000" indent="-228600">
              <a:buFont typeface="Arial" panose="020B0604020202020204" pitchFamily="34" charset="0"/>
              <a:buChar char="•"/>
              <a:defRPr sz="2000"/>
            </a:lvl3pPr>
            <a:lvl4pPr>
              <a:defRPr sz="1800"/>
            </a:lvl4pPr>
            <a:lvl5pPr>
              <a:defRPr sz="18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71930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 10" descr="Une image contenant capture d’écran, art, étoile&#10;&#10;Le contenu généré par l’IA peut être incorrect.">
            <a:extLst>
              <a:ext uri="{FF2B5EF4-FFF2-40B4-BE49-F238E27FC236}">
                <a16:creationId xmlns:a16="http://schemas.microsoft.com/office/drawing/2014/main" id="{6B01BF85-3568-F89F-CCA4-E38760CC700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9973" r="2568" b="7806"/>
          <a:stretch>
            <a:fillRect/>
          </a:stretch>
        </p:blipFill>
        <p:spPr>
          <a:xfrm>
            <a:off x="-1" y="-1"/>
            <a:ext cx="12192001" cy="6858001"/>
          </a:xfrm>
          <a:prstGeom prst="rect">
            <a:avLst/>
          </a:prstGeom>
        </p:spPr>
      </p:pic>
      <p:sp>
        <p:nvSpPr>
          <p:cNvPr id="12" name="Rectangle 11">
            <a:extLst>
              <a:ext uri="{FF2B5EF4-FFF2-40B4-BE49-F238E27FC236}">
                <a16:creationId xmlns:a16="http://schemas.microsoft.com/office/drawing/2014/main" id="{30B10602-7F17-0612-CD93-E2DC1C3CC5C6}"/>
              </a:ext>
            </a:extLst>
          </p:cNvPr>
          <p:cNvSpPr/>
          <p:nvPr userDrawn="1"/>
        </p:nvSpPr>
        <p:spPr>
          <a:xfrm>
            <a:off x="294291" y="283779"/>
            <a:ext cx="11603421" cy="54904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Title Placeholder 1"/>
          <p:cNvSpPr>
            <a:spLocks noGrp="1"/>
          </p:cNvSpPr>
          <p:nvPr>
            <p:ph type="title"/>
          </p:nvPr>
        </p:nvSpPr>
        <p:spPr>
          <a:xfrm>
            <a:off x="542442" y="432863"/>
            <a:ext cx="11107118"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542443" y="1893361"/>
            <a:ext cx="11107116" cy="3689974"/>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5" name="Image 4" descr="Une image contenant capture d’écran, noir&#10;&#10;Le contenu généré par l’IA peut être incorrect.">
            <a:extLst>
              <a:ext uri="{FF2B5EF4-FFF2-40B4-BE49-F238E27FC236}">
                <a16:creationId xmlns:a16="http://schemas.microsoft.com/office/drawing/2014/main" id="{235D0FC7-9343-4770-9D31-185729C2CA72}"/>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l="843" t="89411" r="843"/>
          <a:stretch>
            <a:fillRect/>
          </a:stretch>
        </p:blipFill>
        <p:spPr>
          <a:xfrm>
            <a:off x="-2" y="6275715"/>
            <a:ext cx="12192002" cy="582287"/>
          </a:xfrm>
          <a:prstGeom prst="rect">
            <a:avLst/>
          </a:prstGeom>
        </p:spPr>
      </p:pic>
      <p:pic>
        <p:nvPicPr>
          <p:cNvPr id="6" name="Picture 4" descr="A picture containing drawing&#10;&#10;Description automatically generated">
            <a:extLst>
              <a:ext uri="{FF2B5EF4-FFF2-40B4-BE49-F238E27FC236}">
                <a16:creationId xmlns:a16="http://schemas.microsoft.com/office/drawing/2014/main" id="{7DF86FB3-CE15-31D0-B71A-AFF9E373499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67449" y="5986709"/>
            <a:ext cx="1057102" cy="475102"/>
          </a:xfrm>
          <a:prstGeom prst="rect">
            <a:avLst/>
          </a:prstGeom>
        </p:spPr>
      </p:pic>
      <p:pic>
        <p:nvPicPr>
          <p:cNvPr id="9" name="Image 8" descr="Une image contenant texte, capture d’écran, Graphique, graphisme&#10;&#10;Le contenu généré par l’IA peut être incorrect.">
            <a:extLst>
              <a:ext uri="{FF2B5EF4-FFF2-40B4-BE49-F238E27FC236}">
                <a16:creationId xmlns:a16="http://schemas.microsoft.com/office/drawing/2014/main" id="{D9CFD0DA-569B-7F4D-461A-50FDC4EE9D6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4291" y="5911790"/>
            <a:ext cx="566682" cy="470007"/>
          </a:xfrm>
          <a:prstGeom prst="rect">
            <a:avLst/>
          </a:prstGeom>
          <a:solidFill>
            <a:schemeClr val="bg1"/>
          </a:solidFill>
        </p:spPr>
      </p:pic>
      <p:pic>
        <p:nvPicPr>
          <p:cNvPr id="10" name="Image 9" descr="Une image contenant Graphique, cercle, Police, logo&#10;&#10;Le contenu généré par l’IA peut être incorrect.">
            <a:extLst>
              <a:ext uri="{FF2B5EF4-FFF2-40B4-BE49-F238E27FC236}">
                <a16:creationId xmlns:a16="http://schemas.microsoft.com/office/drawing/2014/main" id="{F74565A3-6437-7371-40C7-487638C9FF6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416951" y="6015714"/>
            <a:ext cx="480758" cy="475102"/>
          </a:xfrm>
          <a:prstGeom prst="rect">
            <a:avLst/>
          </a:prstGeom>
          <a:effectLst/>
        </p:spPr>
      </p:pic>
    </p:spTree>
    <p:extLst>
      <p:ext uri="{BB962C8B-B14F-4D97-AF65-F5344CB8AC3E}">
        <p14:creationId xmlns:p14="http://schemas.microsoft.com/office/powerpoint/2010/main" val="2242941789"/>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75" r:id="rId4"/>
  </p:sldLayoutIdLst>
  <p:hf sldNum="0" hdr="0" ftr="0" dt="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microsoft.com/office/2017/06/relationships/model3d" Target="../media/model3d1.glb"/><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png"/><Relationship Id="rId2" Type="http://schemas.microsoft.com/office/2017/06/relationships/model3d" Target="../media/model3d1.glb"/><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png"/><Relationship Id="rId2" Type="http://schemas.microsoft.com/office/2017/06/relationships/model3d" Target="../media/model3d1.glb"/><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67D3E7-0EB4-6922-C846-337803A08246}"/>
              </a:ext>
            </a:extLst>
          </p:cNvPr>
          <p:cNvSpPr>
            <a:spLocks noGrp="1"/>
          </p:cNvSpPr>
          <p:nvPr>
            <p:ph type="ctrTitle"/>
          </p:nvPr>
        </p:nvSpPr>
        <p:spPr/>
        <p:txBody>
          <a:bodyPr/>
          <a:lstStyle/>
          <a:p>
            <a:r>
              <a:rPr lang="fr-FR" dirty="0"/>
              <a:t>L’espace européen des données de santé (EEDS)</a:t>
            </a:r>
          </a:p>
        </p:txBody>
      </p:sp>
      <p:sp>
        <p:nvSpPr>
          <p:cNvPr id="3" name="Sous-titre 2">
            <a:extLst>
              <a:ext uri="{FF2B5EF4-FFF2-40B4-BE49-F238E27FC236}">
                <a16:creationId xmlns:a16="http://schemas.microsoft.com/office/drawing/2014/main" id="{F1A17030-8F43-81BB-7C9C-0DD14DFF3107}"/>
              </a:ext>
            </a:extLst>
          </p:cNvPr>
          <p:cNvSpPr>
            <a:spLocks noGrp="1"/>
          </p:cNvSpPr>
          <p:nvPr>
            <p:ph type="subTitle" idx="1"/>
          </p:nvPr>
        </p:nvSpPr>
        <p:spPr/>
        <p:txBody>
          <a:bodyPr>
            <a:normAutofit fontScale="77500" lnSpcReduction="20000"/>
          </a:bodyPr>
          <a:lstStyle/>
          <a:p>
            <a:r>
              <a:rPr lang="fr-FR" dirty="0"/>
              <a:t>Rémy </a:t>
            </a:r>
            <a:r>
              <a:rPr lang="fr-FR" dirty="0" err="1"/>
              <a:t>Marquier</a:t>
            </a:r>
            <a:endParaRPr lang="fr-FR" dirty="0"/>
          </a:p>
          <a:p>
            <a:r>
              <a:rPr lang="fr-FR" dirty="0"/>
              <a:t>DREES – Ministère de la Santé, des Familles, de l’Autonomie et des Personnes handicapées</a:t>
            </a:r>
          </a:p>
        </p:txBody>
      </p:sp>
    </p:spTree>
    <p:extLst>
      <p:ext uri="{BB962C8B-B14F-4D97-AF65-F5344CB8AC3E}">
        <p14:creationId xmlns:p14="http://schemas.microsoft.com/office/powerpoint/2010/main" val="247769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89924-3E90-10F0-1596-BBC279D9699C}"/>
            </a:ext>
          </a:extLst>
        </p:cNvPr>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3" name="Modèle 3D 2" descr="Sphère gris clair">
                <a:extLst>
                  <a:ext uri="{FF2B5EF4-FFF2-40B4-BE49-F238E27FC236}">
                    <a16:creationId xmlns:a16="http://schemas.microsoft.com/office/drawing/2014/main" id="{A7E094DF-3723-3B32-F6E9-07467253F924}"/>
                  </a:ext>
                </a:extLst>
              </p:cNvPr>
              <p:cNvGraphicFramePr/>
              <p:nvPr/>
            </p:nvGraphicFramePr>
            <p:xfrm>
              <a:off x="6982189" y="4651914"/>
              <a:ext cx="1209654" cy="1170820"/>
            </p:xfrm>
            <a:graphic>
              <a:graphicData uri="http://schemas.microsoft.com/office/drawing/2017/model3d">
                <am3d:model3d r:embed="rId2">
                  <am3d:spPr>
                    <a:xfrm>
                      <a:off x="0" y="0"/>
                      <a:ext cx="1209654" cy="1170820"/>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3"/>
                  </am3d:raster>
                  <am3d:objViewport viewportSz="195136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Modèle 3D 2" descr="Sphère gris clair">
                <a:extLst>
                  <a:ext uri="{FF2B5EF4-FFF2-40B4-BE49-F238E27FC236}">
                    <a16:creationId xmlns:a16="http://schemas.microsoft.com/office/drawing/2014/main" id="{A7E094DF-3723-3B32-F6E9-07467253F924}"/>
                  </a:ext>
                </a:extLst>
              </p:cNvPr>
              <p:cNvPicPr>
                <a:picLocks noGrp="1" noRot="1" noChangeAspect="1" noMove="1" noResize="1" noEditPoints="1" noAdjustHandles="1" noChangeArrowheads="1" noChangeShapeType="1" noCrop="1"/>
              </p:cNvPicPr>
              <p:nvPr/>
            </p:nvPicPr>
            <p:blipFill>
              <a:blip r:embed="rId3"/>
              <a:stretch>
                <a:fillRect/>
              </a:stretch>
            </p:blipFill>
            <p:spPr>
              <a:xfrm>
                <a:off x="6982189" y="4651914"/>
                <a:ext cx="1209654" cy="117082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 name="Modèle 3D 3" descr="Sphère gris clair">
                <a:extLst>
                  <a:ext uri="{FF2B5EF4-FFF2-40B4-BE49-F238E27FC236}">
                    <a16:creationId xmlns:a16="http://schemas.microsoft.com/office/drawing/2014/main" id="{A41549BD-184D-347C-147E-12CF61713708}"/>
                  </a:ext>
                </a:extLst>
              </p:cNvPr>
              <p:cNvGraphicFramePr/>
              <p:nvPr/>
            </p:nvGraphicFramePr>
            <p:xfrm>
              <a:off x="4020761" y="4645874"/>
              <a:ext cx="1209654" cy="1170820"/>
            </p:xfrm>
            <a:graphic>
              <a:graphicData uri="http://schemas.microsoft.com/office/drawing/2017/model3d">
                <am3d:model3d r:embed="rId2">
                  <am3d:spPr>
                    <a:xfrm>
                      <a:off x="0" y="0"/>
                      <a:ext cx="1209654" cy="1170820"/>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3"/>
                  </am3d:raster>
                  <am3d:objViewport viewportSz="195136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Modèle 3D 3" descr="Sphère gris clair">
                <a:extLst>
                  <a:ext uri="{FF2B5EF4-FFF2-40B4-BE49-F238E27FC236}">
                    <a16:creationId xmlns:a16="http://schemas.microsoft.com/office/drawing/2014/main" id="{A41549BD-184D-347C-147E-12CF61713708}"/>
                  </a:ext>
                </a:extLst>
              </p:cNvPr>
              <p:cNvPicPr>
                <a:picLocks noGrp="1" noRot="1" noChangeAspect="1" noMove="1" noResize="1" noEditPoints="1" noAdjustHandles="1" noChangeArrowheads="1" noChangeShapeType="1" noCrop="1"/>
              </p:cNvPicPr>
              <p:nvPr/>
            </p:nvPicPr>
            <p:blipFill>
              <a:blip r:embed="rId3"/>
              <a:stretch>
                <a:fillRect/>
              </a:stretch>
            </p:blipFill>
            <p:spPr>
              <a:xfrm>
                <a:off x="4020761" y="4645874"/>
                <a:ext cx="1209654" cy="1170820"/>
              </a:xfrm>
              <a:prstGeom prst="rect">
                <a:avLst/>
              </a:prstGeom>
            </p:spPr>
          </p:pic>
        </mc:Fallback>
      </mc:AlternateContent>
      <p:sp>
        <p:nvSpPr>
          <p:cNvPr id="5" name="Ellipse 4">
            <a:extLst>
              <a:ext uri="{FF2B5EF4-FFF2-40B4-BE49-F238E27FC236}">
                <a16:creationId xmlns:a16="http://schemas.microsoft.com/office/drawing/2014/main" id="{6DB9D2FE-A302-A15F-51D0-AA1904427E42}"/>
              </a:ext>
            </a:extLst>
          </p:cNvPr>
          <p:cNvSpPr/>
          <p:nvPr/>
        </p:nvSpPr>
        <p:spPr>
          <a:xfrm>
            <a:off x="4719084" y="0"/>
            <a:ext cx="1298207" cy="13298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ORAD </a:t>
            </a:r>
          </a:p>
          <a:p>
            <a:pPr algn="ctr"/>
            <a:r>
              <a:rPr lang="fr-FR" dirty="0"/>
              <a:t>Ppal</a:t>
            </a:r>
          </a:p>
        </p:txBody>
      </p:sp>
      <p:sp>
        <p:nvSpPr>
          <p:cNvPr id="6" name="Ellipse 5">
            <a:extLst>
              <a:ext uri="{FF2B5EF4-FFF2-40B4-BE49-F238E27FC236}">
                <a16:creationId xmlns:a16="http://schemas.microsoft.com/office/drawing/2014/main" id="{A8C6EE40-098F-8339-E374-0F4EF98E9047}"/>
              </a:ext>
            </a:extLst>
          </p:cNvPr>
          <p:cNvSpPr/>
          <p:nvPr/>
        </p:nvSpPr>
        <p:spPr>
          <a:xfrm>
            <a:off x="6646369" y="0"/>
            <a:ext cx="1298207" cy="13298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ORAD</a:t>
            </a:r>
          </a:p>
        </p:txBody>
      </p:sp>
      <p:sp>
        <p:nvSpPr>
          <p:cNvPr id="7" name="Rectangle : coins arrondis 6">
            <a:extLst>
              <a:ext uri="{FF2B5EF4-FFF2-40B4-BE49-F238E27FC236}">
                <a16:creationId xmlns:a16="http://schemas.microsoft.com/office/drawing/2014/main" id="{94821844-5BE9-1C29-C71A-D2ECB36AD315}"/>
              </a:ext>
            </a:extLst>
          </p:cNvPr>
          <p:cNvSpPr/>
          <p:nvPr/>
        </p:nvSpPr>
        <p:spPr>
          <a:xfrm>
            <a:off x="5723338" y="2221300"/>
            <a:ext cx="1470753" cy="8301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t>DDC</a:t>
            </a:r>
          </a:p>
        </p:txBody>
      </p:sp>
      <p:sp>
        <p:nvSpPr>
          <p:cNvPr id="8" name="Rectangle : coins arrondis 7">
            <a:extLst>
              <a:ext uri="{FF2B5EF4-FFF2-40B4-BE49-F238E27FC236}">
                <a16:creationId xmlns:a16="http://schemas.microsoft.com/office/drawing/2014/main" id="{CDBA55BB-40F8-DDFB-FDBD-F920963333A0}"/>
              </a:ext>
            </a:extLst>
          </p:cNvPr>
          <p:cNvSpPr/>
          <p:nvPr/>
        </p:nvSpPr>
        <p:spPr>
          <a:xfrm>
            <a:off x="8200563" y="2221300"/>
            <a:ext cx="1470753" cy="8301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t>DDC</a:t>
            </a:r>
          </a:p>
        </p:txBody>
      </p:sp>
      <p:sp>
        <p:nvSpPr>
          <p:cNvPr id="9" name="Rectangle 8">
            <a:extLst>
              <a:ext uri="{FF2B5EF4-FFF2-40B4-BE49-F238E27FC236}">
                <a16:creationId xmlns:a16="http://schemas.microsoft.com/office/drawing/2014/main" id="{8DD15D20-8AEE-8C4B-44A1-F94604693E20}"/>
              </a:ext>
            </a:extLst>
          </p:cNvPr>
          <p:cNvSpPr/>
          <p:nvPr/>
        </p:nvSpPr>
        <p:spPr>
          <a:xfrm>
            <a:off x="1325309" y="1043796"/>
            <a:ext cx="838084" cy="6098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DD</a:t>
            </a:r>
          </a:p>
        </p:txBody>
      </p:sp>
      <p:sp>
        <p:nvSpPr>
          <p:cNvPr id="10" name="Rectangle 9">
            <a:extLst>
              <a:ext uri="{FF2B5EF4-FFF2-40B4-BE49-F238E27FC236}">
                <a16:creationId xmlns:a16="http://schemas.microsoft.com/office/drawing/2014/main" id="{78EE46F9-B2D7-973F-053C-7A965ABB0B2C}"/>
              </a:ext>
            </a:extLst>
          </p:cNvPr>
          <p:cNvSpPr/>
          <p:nvPr/>
        </p:nvSpPr>
        <p:spPr>
          <a:xfrm>
            <a:off x="1325309" y="2324820"/>
            <a:ext cx="838084" cy="6098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DD</a:t>
            </a:r>
          </a:p>
        </p:txBody>
      </p:sp>
      <p:pic>
        <p:nvPicPr>
          <p:cNvPr id="11" name="Graphique 10" descr="Femme scientifique avec un remplissage uni">
            <a:extLst>
              <a:ext uri="{FF2B5EF4-FFF2-40B4-BE49-F238E27FC236}">
                <a16:creationId xmlns:a16="http://schemas.microsoft.com/office/drawing/2014/main" id="{36555552-243C-1FBB-11D4-4378294E9C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65604" y="4813542"/>
            <a:ext cx="897879" cy="897879"/>
          </a:xfrm>
          <a:prstGeom prst="rect">
            <a:avLst/>
          </a:prstGeom>
        </p:spPr>
      </p:pic>
      <p:pic>
        <p:nvPicPr>
          <p:cNvPr id="12" name="Graphique 11" descr="Homme scientifique avec un remplissage uni">
            <a:extLst>
              <a:ext uri="{FF2B5EF4-FFF2-40B4-BE49-F238E27FC236}">
                <a16:creationId xmlns:a16="http://schemas.microsoft.com/office/drawing/2014/main" id="{BD0F622C-8750-9308-E810-04A838CAE5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03255" y="4813542"/>
            <a:ext cx="897879" cy="897879"/>
          </a:xfrm>
          <a:prstGeom prst="rect">
            <a:avLst/>
          </a:prstGeom>
        </p:spPr>
      </p:pic>
      <p:pic>
        <p:nvPicPr>
          <p:cNvPr id="13" name="Graphique 12" descr="Base de données contour">
            <a:extLst>
              <a:ext uri="{FF2B5EF4-FFF2-40B4-BE49-F238E27FC236}">
                <a16:creationId xmlns:a16="http://schemas.microsoft.com/office/drawing/2014/main" id="{2641A9FB-1C5A-0995-7710-135CCB6AD7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1029" y="1505311"/>
            <a:ext cx="588704" cy="588704"/>
          </a:xfrm>
          <a:prstGeom prst="rect">
            <a:avLst/>
          </a:prstGeom>
        </p:spPr>
      </p:pic>
      <p:pic>
        <p:nvPicPr>
          <p:cNvPr id="14" name="Graphique 13" descr="Base de données contour">
            <a:extLst>
              <a:ext uri="{FF2B5EF4-FFF2-40B4-BE49-F238E27FC236}">
                <a16:creationId xmlns:a16="http://schemas.microsoft.com/office/drawing/2014/main" id="{CD082E2B-8338-7548-531A-A2AA177CFCA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1029" y="2613804"/>
            <a:ext cx="588704" cy="588704"/>
          </a:xfrm>
          <a:prstGeom prst="rect">
            <a:avLst/>
          </a:prstGeom>
        </p:spPr>
      </p:pic>
      <p:pic>
        <p:nvPicPr>
          <p:cNvPr id="15" name="Graphique 14" descr="Base de données contour">
            <a:extLst>
              <a:ext uri="{FF2B5EF4-FFF2-40B4-BE49-F238E27FC236}">
                <a16:creationId xmlns:a16="http://schemas.microsoft.com/office/drawing/2014/main" id="{20B2C577-3F13-2A92-EF56-AC04BEE405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54773" y="903616"/>
            <a:ext cx="588704" cy="588704"/>
          </a:xfrm>
          <a:prstGeom prst="rect">
            <a:avLst/>
          </a:prstGeom>
        </p:spPr>
      </p:pic>
      <p:pic>
        <p:nvPicPr>
          <p:cNvPr id="16" name="Graphique 15" descr="Base de données contour">
            <a:extLst>
              <a:ext uri="{FF2B5EF4-FFF2-40B4-BE49-F238E27FC236}">
                <a16:creationId xmlns:a16="http://schemas.microsoft.com/office/drawing/2014/main" id="{74209BFB-B4FA-6D98-3764-3560947985A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09955" y="2848872"/>
            <a:ext cx="588704" cy="588704"/>
          </a:xfrm>
          <a:prstGeom prst="rect">
            <a:avLst/>
          </a:prstGeom>
        </p:spPr>
      </p:pic>
      <p:pic>
        <p:nvPicPr>
          <p:cNvPr id="17" name="Graphique 16" descr="Base de données contour">
            <a:extLst>
              <a:ext uri="{FF2B5EF4-FFF2-40B4-BE49-F238E27FC236}">
                <a16:creationId xmlns:a16="http://schemas.microsoft.com/office/drawing/2014/main" id="{9C7E8017-2FA7-2D73-C40A-A843DD18505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54773" y="1383460"/>
            <a:ext cx="588704" cy="588704"/>
          </a:xfrm>
          <a:prstGeom prst="rect">
            <a:avLst/>
          </a:prstGeom>
        </p:spPr>
      </p:pic>
      <p:pic>
        <p:nvPicPr>
          <p:cNvPr id="18" name="Graphique 17" descr="Base de données contour">
            <a:extLst>
              <a:ext uri="{FF2B5EF4-FFF2-40B4-BE49-F238E27FC236}">
                <a16:creationId xmlns:a16="http://schemas.microsoft.com/office/drawing/2014/main" id="{A4BA3093-8414-F392-E28F-5238E1A23C2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29670" y="2898477"/>
            <a:ext cx="588704" cy="588704"/>
          </a:xfrm>
          <a:prstGeom prst="rect">
            <a:avLst/>
          </a:prstGeom>
        </p:spPr>
      </p:pic>
      <p:pic>
        <p:nvPicPr>
          <p:cNvPr id="19" name="Graphique 18" descr="Base de données contour">
            <a:extLst>
              <a:ext uri="{FF2B5EF4-FFF2-40B4-BE49-F238E27FC236}">
                <a16:creationId xmlns:a16="http://schemas.microsoft.com/office/drawing/2014/main" id="{B327C9E4-EA7A-AF6F-EDBC-B3C2B5A2BCB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54773" y="427007"/>
            <a:ext cx="588704" cy="588704"/>
          </a:xfrm>
          <a:prstGeom prst="rect">
            <a:avLst/>
          </a:prstGeom>
        </p:spPr>
      </p:pic>
      <p:pic>
        <p:nvPicPr>
          <p:cNvPr id="20" name="Graphique 19" descr="Base de données contour">
            <a:extLst>
              <a:ext uri="{FF2B5EF4-FFF2-40B4-BE49-F238E27FC236}">
                <a16:creationId xmlns:a16="http://schemas.microsoft.com/office/drawing/2014/main" id="{C1A5728D-4293-0234-0DCA-7C9CD1D582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05998" y="3345969"/>
            <a:ext cx="588704" cy="588704"/>
          </a:xfrm>
          <a:prstGeom prst="rect">
            <a:avLst/>
          </a:prstGeom>
        </p:spPr>
      </p:pic>
      <p:pic>
        <p:nvPicPr>
          <p:cNvPr id="21" name="Graphique 20" descr="Binaire contour">
            <a:extLst>
              <a:ext uri="{FF2B5EF4-FFF2-40B4-BE49-F238E27FC236}">
                <a16:creationId xmlns:a16="http://schemas.microsoft.com/office/drawing/2014/main" id="{DDF0315A-04C2-1B60-F301-996FFC78FC1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67995" y="4895495"/>
            <a:ext cx="732701" cy="732701"/>
          </a:xfrm>
          <a:prstGeom prst="rect">
            <a:avLst/>
          </a:prstGeom>
        </p:spPr>
      </p:pic>
      <p:pic>
        <p:nvPicPr>
          <p:cNvPr id="22" name="Graphique 21" descr="Binaire contour">
            <a:extLst>
              <a:ext uri="{FF2B5EF4-FFF2-40B4-BE49-F238E27FC236}">
                <a16:creationId xmlns:a16="http://schemas.microsoft.com/office/drawing/2014/main" id="{41DF39C2-D08C-E828-967F-890629EC6F0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63160" y="4875004"/>
            <a:ext cx="732701" cy="732701"/>
          </a:xfrm>
          <a:prstGeom prst="rect">
            <a:avLst/>
          </a:prstGeom>
        </p:spPr>
      </p:pic>
      <p:sp>
        <p:nvSpPr>
          <p:cNvPr id="23" name="ZoneTexte 22">
            <a:extLst>
              <a:ext uri="{FF2B5EF4-FFF2-40B4-BE49-F238E27FC236}">
                <a16:creationId xmlns:a16="http://schemas.microsoft.com/office/drawing/2014/main" id="{77950347-D558-C592-3E71-E6075302E14E}"/>
              </a:ext>
            </a:extLst>
          </p:cNvPr>
          <p:cNvSpPr txBox="1"/>
          <p:nvPr/>
        </p:nvSpPr>
        <p:spPr>
          <a:xfrm>
            <a:off x="5067267" y="5458782"/>
            <a:ext cx="950024" cy="369332"/>
          </a:xfrm>
          <a:prstGeom prst="rect">
            <a:avLst/>
          </a:prstGeom>
          <a:noFill/>
        </p:spPr>
        <p:txBody>
          <a:bodyPr wrap="square" rtlCol="0">
            <a:spAutoFit/>
          </a:bodyPr>
          <a:lstStyle/>
          <a:p>
            <a:r>
              <a:rPr lang="fr-FR" dirty="0"/>
              <a:t>ETS</a:t>
            </a:r>
          </a:p>
        </p:txBody>
      </p:sp>
      <p:sp>
        <p:nvSpPr>
          <p:cNvPr id="24" name="ZoneTexte 23">
            <a:extLst>
              <a:ext uri="{FF2B5EF4-FFF2-40B4-BE49-F238E27FC236}">
                <a16:creationId xmlns:a16="http://schemas.microsoft.com/office/drawing/2014/main" id="{03639993-94D4-DD81-6E96-F1E559FC9034}"/>
              </a:ext>
            </a:extLst>
          </p:cNvPr>
          <p:cNvSpPr txBox="1"/>
          <p:nvPr/>
        </p:nvSpPr>
        <p:spPr>
          <a:xfrm>
            <a:off x="8047640" y="5467494"/>
            <a:ext cx="950024" cy="369332"/>
          </a:xfrm>
          <a:prstGeom prst="rect">
            <a:avLst/>
          </a:prstGeom>
          <a:noFill/>
        </p:spPr>
        <p:txBody>
          <a:bodyPr wrap="square" rtlCol="0">
            <a:spAutoFit/>
          </a:bodyPr>
          <a:lstStyle/>
          <a:p>
            <a:r>
              <a:rPr lang="fr-FR" dirty="0"/>
              <a:t>ETS</a:t>
            </a:r>
          </a:p>
        </p:txBody>
      </p:sp>
      <p:cxnSp>
        <p:nvCxnSpPr>
          <p:cNvPr id="25" name="Connecteur droit avec flèche 24">
            <a:extLst>
              <a:ext uri="{FF2B5EF4-FFF2-40B4-BE49-F238E27FC236}">
                <a16:creationId xmlns:a16="http://schemas.microsoft.com/office/drawing/2014/main" id="{1A301D2A-5474-C670-7FA2-C1270E92CB70}"/>
              </a:ext>
            </a:extLst>
          </p:cNvPr>
          <p:cNvCxnSpPr>
            <a:cxnSpLocks/>
          </p:cNvCxnSpPr>
          <p:nvPr/>
        </p:nvCxnSpPr>
        <p:spPr>
          <a:xfrm>
            <a:off x="2527814" y="3268004"/>
            <a:ext cx="1594449" cy="138885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pic>
        <p:nvPicPr>
          <p:cNvPr id="27" name="Graphique 26" descr="Panneau d’interdiction avec un remplissage uni">
            <a:extLst>
              <a:ext uri="{FF2B5EF4-FFF2-40B4-BE49-F238E27FC236}">
                <a16:creationId xmlns:a16="http://schemas.microsoft.com/office/drawing/2014/main" id="{107CA7B5-717D-31C8-0BEE-EC6C053BE76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938744" y="3604436"/>
            <a:ext cx="578226" cy="578226"/>
          </a:xfrm>
          <a:prstGeom prst="rect">
            <a:avLst/>
          </a:prstGeom>
        </p:spPr>
      </p:pic>
      <p:cxnSp>
        <p:nvCxnSpPr>
          <p:cNvPr id="31" name="Connecteur droit avec flèche 30">
            <a:extLst>
              <a:ext uri="{FF2B5EF4-FFF2-40B4-BE49-F238E27FC236}">
                <a16:creationId xmlns:a16="http://schemas.microsoft.com/office/drawing/2014/main" id="{6CB1BB9C-C2A0-AC76-8631-5A1E1DCE00C3}"/>
              </a:ext>
            </a:extLst>
          </p:cNvPr>
          <p:cNvCxnSpPr>
            <a:cxnSpLocks/>
          </p:cNvCxnSpPr>
          <p:nvPr/>
        </p:nvCxnSpPr>
        <p:spPr>
          <a:xfrm flipH="1">
            <a:off x="8072792" y="3604435"/>
            <a:ext cx="1751535" cy="124220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2" name="Connecteur droit avec flèche 31">
            <a:extLst>
              <a:ext uri="{FF2B5EF4-FFF2-40B4-BE49-F238E27FC236}">
                <a16:creationId xmlns:a16="http://schemas.microsoft.com/office/drawing/2014/main" id="{3C57206B-C3BB-1BC1-C5A3-D8DAE95D62A0}"/>
              </a:ext>
            </a:extLst>
          </p:cNvPr>
          <p:cNvCxnSpPr>
            <a:cxnSpLocks/>
          </p:cNvCxnSpPr>
          <p:nvPr/>
        </p:nvCxnSpPr>
        <p:spPr>
          <a:xfrm>
            <a:off x="7473256" y="3978603"/>
            <a:ext cx="0" cy="67825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3" name="Connecteur droit avec flèche 32">
            <a:extLst>
              <a:ext uri="{FF2B5EF4-FFF2-40B4-BE49-F238E27FC236}">
                <a16:creationId xmlns:a16="http://schemas.microsoft.com/office/drawing/2014/main" id="{EE573AFA-1F55-1A54-31AB-747507AB9A44}"/>
              </a:ext>
            </a:extLst>
          </p:cNvPr>
          <p:cNvCxnSpPr>
            <a:cxnSpLocks/>
          </p:cNvCxnSpPr>
          <p:nvPr/>
        </p:nvCxnSpPr>
        <p:spPr>
          <a:xfrm>
            <a:off x="4441104" y="2137945"/>
            <a:ext cx="179279" cy="244127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93971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C79C7-787A-A621-6240-CF9B41D859BA}"/>
              </a:ext>
            </a:extLst>
          </p:cNvPr>
          <p:cNvSpPr>
            <a:spLocks noGrp="1"/>
          </p:cNvSpPr>
          <p:nvPr>
            <p:ph type="ctrTitle"/>
          </p:nvPr>
        </p:nvSpPr>
        <p:spPr/>
        <p:txBody>
          <a:bodyPr/>
          <a:lstStyle/>
          <a:p>
            <a:endParaRPr lang="fr-FR"/>
          </a:p>
        </p:txBody>
      </p:sp>
      <p:graphicFrame>
        <p:nvGraphicFramePr>
          <p:cNvPr id="3" name="Diagramme 2">
            <a:extLst>
              <a:ext uri="{FF2B5EF4-FFF2-40B4-BE49-F238E27FC236}">
                <a16:creationId xmlns:a16="http://schemas.microsoft.com/office/drawing/2014/main" id="{30C9D3A0-C924-6B9A-A5E5-9ABCD48AD21F}"/>
              </a:ext>
            </a:extLst>
          </p:cNvPr>
          <p:cNvGraphicFramePr/>
          <p:nvPr>
            <p:extLst>
              <p:ext uri="{D42A27DB-BD31-4B8C-83A1-F6EECF244321}">
                <p14:modId xmlns:p14="http://schemas.microsoft.com/office/powerpoint/2010/main" val="3205543564"/>
              </p:ext>
            </p:extLst>
          </p:nvPr>
        </p:nvGraphicFramePr>
        <p:xfrm>
          <a:off x="2072400" y="319030"/>
          <a:ext cx="8438673" cy="5438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748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B7791ACB-5783-599F-8B56-69F88D374382}"/>
              </a:ext>
            </a:extLst>
          </p:cNvPr>
          <p:cNvGraphicFramePr/>
          <p:nvPr>
            <p:extLst>
              <p:ext uri="{D42A27DB-BD31-4B8C-83A1-F6EECF244321}">
                <p14:modId xmlns:p14="http://schemas.microsoft.com/office/powerpoint/2010/main" val="4159606170"/>
              </p:ext>
            </p:extLst>
          </p:nvPr>
        </p:nvGraphicFramePr>
        <p:xfrm>
          <a:off x="2032000" y="39399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379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F02824-52AC-1308-ADA4-E6D068AB29E7}"/>
              </a:ext>
            </a:extLst>
          </p:cNvPr>
          <p:cNvSpPr>
            <a:spLocks noGrp="1"/>
          </p:cNvSpPr>
          <p:nvPr>
            <p:ph type="title"/>
          </p:nvPr>
        </p:nvSpPr>
        <p:spPr/>
        <p:txBody>
          <a:bodyPr/>
          <a:lstStyle/>
          <a:p>
            <a:r>
              <a:rPr lang="fr-FR" dirty="0"/>
              <a:t>Les données de santé au sens de l’EEDS</a:t>
            </a:r>
          </a:p>
        </p:txBody>
      </p:sp>
      <p:sp>
        <p:nvSpPr>
          <p:cNvPr id="3" name="Espace réservé du contenu 2">
            <a:extLst>
              <a:ext uri="{FF2B5EF4-FFF2-40B4-BE49-F238E27FC236}">
                <a16:creationId xmlns:a16="http://schemas.microsoft.com/office/drawing/2014/main" id="{45D17834-EE6A-560A-4538-A736AE8AEE69}"/>
              </a:ext>
            </a:extLst>
          </p:cNvPr>
          <p:cNvSpPr>
            <a:spLocks noGrp="1"/>
          </p:cNvSpPr>
          <p:nvPr>
            <p:ph idx="1"/>
          </p:nvPr>
        </p:nvSpPr>
        <p:spPr/>
        <p:txBody>
          <a:bodyPr/>
          <a:lstStyle/>
          <a:p>
            <a:r>
              <a:rPr lang="fr-FR" dirty="0"/>
              <a:t>Usages primaires</a:t>
            </a:r>
          </a:p>
          <a:p>
            <a:pPr lvl="1"/>
            <a:r>
              <a:rPr lang="fr-FR" dirty="0"/>
              <a:t>Pour la délivrance des soins</a:t>
            </a:r>
          </a:p>
          <a:p>
            <a:pPr lvl="1"/>
            <a:r>
              <a:rPr lang="fr-FR" dirty="0"/>
              <a:t>Une coordination européenne : </a:t>
            </a:r>
            <a:r>
              <a:rPr lang="fr-FR" dirty="0" err="1"/>
              <a:t>MaSanté@EU</a:t>
            </a:r>
            <a:endParaRPr lang="fr-FR" dirty="0"/>
          </a:p>
          <a:p>
            <a:endParaRPr lang="fr-FR" dirty="0"/>
          </a:p>
          <a:p>
            <a:r>
              <a:rPr lang="fr-FR" dirty="0"/>
              <a:t>Usages secondaires</a:t>
            </a:r>
          </a:p>
          <a:p>
            <a:pPr lvl="1"/>
            <a:r>
              <a:rPr lang="fr-FR" dirty="0"/>
              <a:t>Pour les études, la recherche, l’évaluation, l’innovation</a:t>
            </a:r>
          </a:p>
          <a:p>
            <a:pPr lvl="1"/>
            <a:r>
              <a:rPr lang="fr-FR" dirty="0"/>
              <a:t>Coordination européenne : </a:t>
            </a:r>
            <a:r>
              <a:rPr lang="fr-FR" dirty="0" err="1"/>
              <a:t>DonnéesDeSanté@EU</a:t>
            </a:r>
            <a:endParaRPr lang="fr-FR" dirty="0"/>
          </a:p>
          <a:p>
            <a:pPr marL="0" indent="0">
              <a:buNone/>
            </a:pPr>
            <a:endParaRPr lang="fr-FR" dirty="0"/>
          </a:p>
        </p:txBody>
      </p:sp>
    </p:spTree>
    <p:extLst>
      <p:ext uri="{BB962C8B-B14F-4D97-AF65-F5344CB8AC3E}">
        <p14:creationId xmlns:p14="http://schemas.microsoft.com/office/powerpoint/2010/main" val="2792047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6A7D28-7E59-DB65-5212-39981D23FF3E}"/>
              </a:ext>
            </a:extLst>
          </p:cNvPr>
          <p:cNvSpPr>
            <a:spLocks noGrp="1"/>
          </p:cNvSpPr>
          <p:nvPr>
            <p:ph type="title"/>
          </p:nvPr>
        </p:nvSpPr>
        <p:spPr/>
        <p:txBody>
          <a:bodyPr/>
          <a:lstStyle/>
          <a:p>
            <a:r>
              <a:rPr lang="fr-FR" dirty="0"/>
              <a:t>Les données de santé pour l’usage secondaire</a:t>
            </a:r>
          </a:p>
        </p:txBody>
      </p:sp>
      <p:sp>
        <p:nvSpPr>
          <p:cNvPr id="3" name="Espace réservé du contenu 2">
            <a:extLst>
              <a:ext uri="{FF2B5EF4-FFF2-40B4-BE49-F238E27FC236}">
                <a16:creationId xmlns:a16="http://schemas.microsoft.com/office/drawing/2014/main" id="{859D478B-5304-CB80-C697-7591D2B6F5BE}"/>
              </a:ext>
            </a:extLst>
          </p:cNvPr>
          <p:cNvSpPr>
            <a:spLocks noGrp="1"/>
          </p:cNvSpPr>
          <p:nvPr>
            <p:ph idx="1"/>
          </p:nvPr>
        </p:nvSpPr>
        <p:spPr/>
        <p:txBody>
          <a:bodyPr>
            <a:normAutofit fontScale="25000" lnSpcReduction="20000"/>
          </a:bodyPr>
          <a:lstStyle/>
          <a:p>
            <a:pPr marL="1200150" lvl="0" indent="-742950">
              <a:spcBef>
                <a:spcPts val="0"/>
              </a:spcBef>
              <a:spcAft>
                <a:spcPts val="600"/>
              </a:spcAft>
              <a:buFont typeface="+mj-lt"/>
              <a:buAutoNum type="arabicPeriod"/>
            </a:pPr>
            <a:r>
              <a:rPr lang="fr-FR" sz="4300" dirty="0"/>
              <a:t>les données de santé électroniques </a:t>
            </a:r>
            <a:r>
              <a:rPr lang="fr-FR" sz="4300" b="1" dirty="0"/>
              <a:t>provenant de DME</a:t>
            </a:r>
          </a:p>
          <a:p>
            <a:pPr marL="1200150" lvl="0" indent="-742950">
              <a:spcBef>
                <a:spcPts val="0"/>
              </a:spcBef>
              <a:spcAft>
                <a:spcPts val="600"/>
              </a:spcAft>
              <a:buFont typeface="+mj-lt"/>
              <a:buAutoNum type="arabicPeriod"/>
            </a:pPr>
            <a:r>
              <a:rPr lang="fr-FR" sz="4300" dirty="0"/>
              <a:t>les données sur les facteurs </a:t>
            </a:r>
            <a:r>
              <a:rPr lang="fr-FR" sz="4300" b="1" dirty="0"/>
              <a:t>ayant une incidence sur la santé</a:t>
            </a:r>
            <a:r>
              <a:rPr lang="fr-FR" sz="4300" dirty="0"/>
              <a:t>, dont les déterminants socio-économiques, environnementaux et comportementaux de la santé</a:t>
            </a:r>
          </a:p>
          <a:p>
            <a:pPr marL="1200150" lvl="0" indent="-742950">
              <a:spcBef>
                <a:spcPts val="0"/>
              </a:spcBef>
              <a:spcAft>
                <a:spcPts val="600"/>
              </a:spcAft>
              <a:buFont typeface="+mj-lt"/>
              <a:buAutoNum type="arabicPeriod"/>
            </a:pPr>
            <a:r>
              <a:rPr lang="fr-FR" sz="4300" dirty="0"/>
              <a:t>les données agrégées sur les besoins en soins de santé, les ressources allouées aux soins de santé, la fourniture et l’accès en matière de soins de santé, les dépenses et le financement en matière de soins de santé</a:t>
            </a:r>
          </a:p>
          <a:p>
            <a:pPr marL="1200150" lvl="0" indent="-742950">
              <a:spcBef>
                <a:spcPts val="0"/>
              </a:spcBef>
              <a:spcAft>
                <a:spcPts val="600"/>
              </a:spcAft>
              <a:buFont typeface="+mj-lt"/>
              <a:buAutoNum type="arabicPeriod"/>
            </a:pPr>
            <a:r>
              <a:rPr lang="fr-FR" sz="4300" dirty="0"/>
              <a:t>les données sur les pathogènes ayant une incidence sur la santé humaine</a:t>
            </a:r>
          </a:p>
          <a:p>
            <a:pPr marL="1200150" lvl="0" indent="-742950">
              <a:spcBef>
                <a:spcPts val="0"/>
              </a:spcBef>
              <a:spcAft>
                <a:spcPts val="600"/>
              </a:spcAft>
              <a:buFont typeface="+mj-lt"/>
              <a:buAutoNum type="arabicPeriod"/>
            </a:pPr>
            <a:r>
              <a:rPr lang="fr-FR" sz="4300" dirty="0"/>
              <a:t>les données </a:t>
            </a:r>
            <a:r>
              <a:rPr lang="fr-FR" sz="4300" b="1" dirty="0"/>
              <a:t>administratives liées aux soins de santé</a:t>
            </a:r>
            <a:r>
              <a:rPr lang="fr-FR" sz="4300" dirty="0"/>
              <a:t>, dont les données relatives aux dispensations, aux demandes de remboursement et aux remboursements</a:t>
            </a:r>
          </a:p>
          <a:p>
            <a:pPr marL="1200150" lvl="0" indent="-742950">
              <a:spcBef>
                <a:spcPts val="0"/>
              </a:spcBef>
              <a:spcAft>
                <a:spcPts val="600"/>
              </a:spcAft>
              <a:buFont typeface="+mj-lt"/>
              <a:buAutoNum type="arabicPeriod"/>
            </a:pPr>
            <a:r>
              <a:rPr lang="fr-FR" sz="4300" dirty="0"/>
              <a:t>les données </a:t>
            </a:r>
            <a:r>
              <a:rPr lang="fr-FR" sz="4300" b="1" dirty="0"/>
              <a:t>génétiques, épi-génomiques et génomiques</a:t>
            </a:r>
            <a:r>
              <a:rPr lang="fr-FR" sz="4300" dirty="0"/>
              <a:t> humaines</a:t>
            </a:r>
          </a:p>
          <a:p>
            <a:pPr marL="1200150" lvl="0" indent="-742950">
              <a:spcBef>
                <a:spcPts val="0"/>
              </a:spcBef>
              <a:spcAft>
                <a:spcPts val="600"/>
              </a:spcAft>
              <a:buFont typeface="+mj-lt"/>
              <a:buAutoNum type="arabicPeriod"/>
            </a:pPr>
            <a:r>
              <a:rPr lang="fr-FR" sz="4300" dirty="0"/>
              <a:t>d’autres données moléculaires humaines telles que les données protéomiques, transcriptomiques, métabolomiques, </a:t>
            </a:r>
            <a:r>
              <a:rPr lang="fr-FR" sz="4300" dirty="0" err="1"/>
              <a:t>lipidomiques</a:t>
            </a:r>
            <a:r>
              <a:rPr lang="fr-FR" sz="4300" dirty="0"/>
              <a:t> et d’autres données </a:t>
            </a:r>
            <a:r>
              <a:rPr lang="fr-FR" sz="4300" dirty="0" err="1"/>
              <a:t>omiques</a:t>
            </a:r>
            <a:endParaRPr lang="fr-FR" sz="4300" dirty="0"/>
          </a:p>
          <a:p>
            <a:pPr marL="1200150" lvl="0" indent="-742950">
              <a:spcBef>
                <a:spcPts val="0"/>
              </a:spcBef>
              <a:spcAft>
                <a:spcPts val="600"/>
              </a:spcAft>
              <a:buFont typeface="+mj-lt"/>
              <a:buAutoNum type="arabicPeriod"/>
            </a:pPr>
            <a:r>
              <a:rPr lang="fr-FR" sz="4300" dirty="0"/>
              <a:t>les données de santé électroniques à caractère personnel générées automatiquement grâce aux dispositifs médicaux</a:t>
            </a:r>
          </a:p>
          <a:p>
            <a:pPr marL="1200150" lvl="0" indent="-742950">
              <a:spcBef>
                <a:spcPts val="0"/>
              </a:spcBef>
              <a:spcAft>
                <a:spcPts val="600"/>
              </a:spcAft>
              <a:buFont typeface="+mj-lt"/>
              <a:buAutoNum type="arabicPeriod"/>
            </a:pPr>
            <a:r>
              <a:rPr lang="fr-FR" sz="4300" dirty="0"/>
              <a:t>les données provenant d’applications de bien-être</a:t>
            </a:r>
          </a:p>
          <a:p>
            <a:pPr marL="1200150" lvl="0" indent="-742950">
              <a:spcBef>
                <a:spcPts val="0"/>
              </a:spcBef>
              <a:spcAft>
                <a:spcPts val="600"/>
              </a:spcAft>
              <a:buFont typeface="+mj-lt"/>
              <a:buAutoNum type="arabicPeriod"/>
            </a:pPr>
            <a:r>
              <a:rPr lang="fr-FR" sz="4300" dirty="0"/>
              <a:t>les données relatives au statut professionnel, ainsi qu’à la spécialisation et à l’établissement des professionnels de la santé intervenant dans le traitement d’une personne physique</a:t>
            </a:r>
          </a:p>
          <a:p>
            <a:pPr marL="1200150" lvl="0" indent="-742950">
              <a:spcBef>
                <a:spcPts val="0"/>
              </a:spcBef>
              <a:spcAft>
                <a:spcPts val="600"/>
              </a:spcAft>
              <a:buFont typeface="+mj-lt"/>
              <a:buAutoNum type="arabicPeriod"/>
            </a:pPr>
            <a:r>
              <a:rPr lang="fr-FR" sz="4300" dirty="0"/>
              <a:t>les données provenant des registres de données de santé basées sur la population, tels que les registres de santé publique</a:t>
            </a:r>
          </a:p>
          <a:p>
            <a:pPr marL="1200150" lvl="0" indent="-742950">
              <a:spcBef>
                <a:spcPts val="0"/>
              </a:spcBef>
              <a:spcAft>
                <a:spcPts val="600"/>
              </a:spcAft>
              <a:buFont typeface="+mj-lt"/>
              <a:buAutoNum type="arabicPeriod"/>
            </a:pPr>
            <a:r>
              <a:rPr lang="fr-FR" sz="4300" dirty="0"/>
              <a:t>les données contenues dans les registres médicaux et les registres de mortalité</a:t>
            </a:r>
          </a:p>
          <a:p>
            <a:pPr marL="1200150" lvl="0" indent="-742950">
              <a:spcBef>
                <a:spcPts val="0"/>
              </a:spcBef>
              <a:spcAft>
                <a:spcPts val="600"/>
              </a:spcAft>
              <a:buFont typeface="+mj-lt"/>
              <a:buAutoNum type="arabicPeriod"/>
            </a:pPr>
            <a:r>
              <a:rPr lang="fr-FR" sz="4300" dirty="0"/>
              <a:t>les données provenant d’essais cliniques, d’études cliniques, d’investigations cliniques et d’études de performance </a:t>
            </a:r>
          </a:p>
          <a:p>
            <a:pPr marL="1200150" lvl="0" indent="-742950">
              <a:spcBef>
                <a:spcPts val="0"/>
              </a:spcBef>
              <a:spcAft>
                <a:spcPts val="600"/>
              </a:spcAft>
              <a:buFont typeface="+mj-lt"/>
              <a:buAutoNum type="arabicPeriod"/>
            </a:pPr>
            <a:r>
              <a:rPr lang="fr-FR" sz="4300" dirty="0"/>
              <a:t>d’autres données de santé provenant de dispositifs médicaux</a:t>
            </a:r>
          </a:p>
          <a:p>
            <a:pPr marL="1200150" lvl="0" indent="-742950">
              <a:spcBef>
                <a:spcPts val="0"/>
              </a:spcBef>
              <a:spcAft>
                <a:spcPts val="600"/>
              </a:spcAft>
              <a:buFont typeface="+mj-lt"/>
              <a:buAutoNum type="arabicPeriod"/>
            </a:pPr>
            <a:r>
              <a:rPr lang="fr-FR" sz="4300" dirty="0"/>
              <a:t>les données provenant des registres de médicaments et des dispositifs médicaux</a:t>
            </a:r>
          </a:p>
          <a:p>
            <a:pPr marL="1200150" lvl="0" indent="-742950">
              <a:spcBef>
                <a:spcPts val="0"/>
              </a:spcBef>
              <a:spcAft>
                <a:spcPts val="600"/>
              </a:spcAft>
              <a:buFont typeface="+mj-lt"/>
              <a:buAutoNum type="arabicPeriod"/>
            </a:pPr>
            <a:r>
              <a:rPr lang="fr-FR" sz="4300" dirty="0"/>
              <a:t>les données provenant de </a:t>
            </a:r>
            <a:r>
              <a:rPr lang="fr-FR" sz="4300" b="1" dirty="0"/>
              <a:t>cohortes de recherche, de questionnaires et d’enquêtes </a:t>
            </a:r>
            <a:r>
              <a:rPr lang="fr-FR" sz="4300" dirty="0"/>
              <a:t>dans le domaine de la santé, après la première publication des résultats y afférents </a:t>
            </a:r>
          </a:p>
          <a:p>
            <a:pPr marL="1200150" lvl="0" indent="-742950">
              <a:spcBef>
                <a:spcPts val="0"/>
              </a:spcBef>
              <a:buFont typeface="+mj-lt"/>
              <a:buAutoNum type="arabicPeriod"/>
            </a:pPr>
            <a:r>
              <a:rPr lang="fr-FR" sz="4300" dirty="0"/>
              <a:t>les données de santé provenant de </a:t>
            </a:r>
            <a:r>
              <a:rPr lang="fr-FR" sz="4300" dirty="0" err="1"/>
              <a:t>biobanques</a:t>
            </a:r>
            <a:r>
              <a:rPr lang="fr-FR" sz="4300" dirty="0"/>
              <a:t> et de bases de données associées</a:t>
            </a:r>
          </a:p>
          <a:p>
            <a:pPr marL="0" indent="0">
              <a:buNone/>
            </a:pPr>
            <a:endParaRPr lang="fr-FR" dirty="0"/>
          </a:p>
        </p:txBody>
      </p:sp>
    </p:spTree>
    <p:extLst>
      <p:ext uri="{BB962C8B-B14F-4D97-AF65-F5344CB8AC3E}">
        <p14:creationId xmlns:p14="http://schemas.microsoft.com/office/powerpoint/2010/main" val="5858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218B78-BBB4-32DF-E381-F842A14EC79C}"/>
              </a:ext>
            </a:extLst>
          </p:cNvPr>
          <p:cNvSpPr>
            <a:spLocks noGrp="1"/>
          </p:cNvSpPr>
          <p:nvPr>
            <p:ph type="title"/>
          </p:nvPr>
        </p:nvSpPr>
        <p:spPr/>
        <p:txBody>
          <a:bodyPr/>
          <a:lstStyle/>
          <a:p>
            <a:r>
              <a:rPr lang="fr-FR" dirty="0"/>
              <a:t>Des finalités autorisées, des finalités interdites</a:t>
            </a:r>
          </a:p>
        </p:txBody>
      </p:sp>
      <p:sp>
        <p:nvSpPr>
          <p:cNvPr id="3" name="Espace réservé du contenu 2">
            <a:extLst>
              <a:ext uri="{FF2B5EF4-FFF2-40B4-BE49-F238E27FC236}">
                <a16:creationId xmlns:a16="http://schemas.microsoft.com/office/drawing/2014/main" id="{94A6C98D-6021-73FE-8824-5C326BCCDF62}"/>
              </a:ext>
            </a:extLst>
          </p:cNvPr>
          <p:cNvSpPr>
            <a:spLocks noGrp="1"/>
          </p:cNvSpPr>
          <p:nvPr>
            <p:ph idx="1"/>
          </p:nvPr>
        </p:nvSpPr>
        <p:spPr/>
        <p:txBody>
          <a:bodyPr>
            <a:normAutofit fontScale="62500" lnSpcReduction="20000"/>
          </a:bodyPr>
          <a:lstStyle/>
          <a:p>
            <a:r>
              <a:rPr lang="fr-FR" dirty="0"/>
              <a:t>Autorisées</a:t>
            </a:r>
          </a:p>
          <a:p>
            <a:pPr lvl="1"/>
            <a:r>
              <a:rPr lang="fr-FR" dirty="0"/>
              <a:t>L’intérêt public dans le domaine de la santé publique ou de la santé au travail ;</a:t>
            </a:r>
          </a:p>
          <a:p>
            <a:pPr lvl="1"/>
            <a:r>
              <a:rPr lang="fr-FR" dirty="0"/>
              <a:t>l’élaboration de politiques ;</a:t>
            </a:r>
          </a:p>
          <a:p>
            <a:pPr lvl="1"/>
            <a:r>
              <a:rPr lang="fr-FR" dirty="0"/>
              <a:t>des statistiques, en rapport avec les secteurs de la santé ou des soins ;</a:t>
            </a:r>
          </a:p>
          <a:p>
            <a:pPr lvl="1"/>
            <a:r>
              <a:rPr lang="fr-FR" dirty="0"/>
              <a:t>des activités d’éducation ou d’enseignement dans les secteurs de la santé ou des soins ;</a:t>
            </a:r>
          </a:p>
          <a:p>
            <a:pPr lvl="1"/>
            <a:r>
              <a:rPr lang="fr-FR" dirty="0"/>
              <a:t>la recherche scientifique ayant trait aux secteurs de la santé ou des soins ;</a:t>
            </a:r>
          </a:p>
          <a:p>
            <a:pPr lvl="1"/>
            <a:r>
              <a:rPr lang="fr-FR" dirty="0"/>
              <a:t>l’amélioration de la fourniture de soins, de l’optimisation des traitements et de la fourniture de soins de santé.</a:t>
            </a:r>
          </a:p>
          <a:p>
            <a:r>
              <a:rPr lang="fr-FR" dirty="0"/>
              <a:t>Interdites</a:t>
            </a:r>
          </a:p>
          <a:p>
            <a:pPr lvl="1"/>
            <a:r>
              <a:rPr lang="fr-FR" dirty="0"/>
              <a:t>prise de décisions préjudiciables à une personne physique ou un groupe de personnes physiques ; </a:t>
            </a:r>
          </a:p>
          <a:p>
            <a:pPr lvl="1"/>
            <a:r>
              <a:rPr lang="fr-FR" dirty="0"/>
              <a:t>prise de décisions, à l’égard d’une personne physique ou d’un groupe de personnes physiques, relatives à des offres d’emploi, proposant des conditions moins favorables dans le cadre de la fourniture de biens ou de services, y compris l’exclusion de ces personnes ou groupes du bénéfice d’un contrat d’assurance ou de crédit ou la modification de leurs cotisations et de leurs primes d’assurance ou de leurs conditions de prêt ;</a:t>
            </a:r>
          </a:p>
          <a:p>
            <a:pPr lvl="1"/>
            <a:r>
              <a:rPr lang="fr-FR" dirty="0"/>
              <a:t>l’exercice d’activités de publicité ou de marketing ;</a:t>
            </a:r>
          </a:p>
          <a:p>
            <a:pPr lvl="1"/>
            <a:r>
              <a:rPr lang="fr-FR" dirty="0"/>
              <a:t>mise au point de produits ou de services susceptibles de porter préjudice aux personnes, à la santé publique ou à la société au sens large ;</a:t>
            </a:r>
          </a:p>
          <a:p>
            <a:pPr lvl="1"/>
            <a:r>
              <a:rPr lang="fr-FR" dirty="0"/>
              <a:t>l’exercice d’activités contraires aux dispositions éthiques fixées dans le droit national.</a:t>
            </a:r>
          </a:p>
          <a:p>
            <a:pPr lvl="1"/>
            <a:endParaRPr lang="fr-FR" dirty="0"/>
          </a:p>
          <a:p>
            <a:pPr lvl="1"/>
            <a:endParaRPr lang="fr-FR" dirty="0"/>
          </a:p>
        </p:txBody>
      </p:sp>
    </p:spTree>
    <p:extLst>
      <p:ext uri="{BB962C8B-B14F-4D97-AF65-F5344CB8AC3E}">
        <p14:creationId xmlns:p14="http://schemas.microsoft.com/office/powerpoint/2010/main" val="1162223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D7A1F7-0D3B-369C-EA75-8EF10E2894DB}"/>
              </a:ext>
            </a:extLst>
          </p:cNvPr>
          <p:cNvSpPr>
            <a:spLocks noGrp="1"/>
          </p:cNvSpPr>
          <p:nvPr>
            <p:ph type="title"/>
          </p:nvPr>
        </p:nvSpPr>
        <p:spPr/>
        <p:txBody>
          <a:bodyPr>
            <a:normAutofit fontScale="90000"/>
          </a:bodyPr>
          <a:lstStyle/>
          <a:p>
            <a:r>
              <a:rPr lang="fr-FR" dirty="0"/>
              <a:t>Les Organismes responsables de l’accès aux données (ORAD) </a:t>
            </a:r>
          </a:p>
        </p:txBody>
      </p:sp>
      <p:sp>
        <p:nvSpPr>
          <p:cNvPr id="3" name="Espace réservé du contenu 2">
            <a:extLst>
              <a:ext uri="{FF2B5EF4-FFF2-40B4-BE49-F238E27FC236}">
                <a16:creationId xmlns:a16="http://schemas.microsoft.com/office/drawing/2014/main" id="{2B04F736-3228-09A9-0A85-30E5792AC968}"/>
              </a:ext>
            </a:extLst>
          </p:cNvPr>
          <p:cNvSpPr>
            <a:spLocks noGrp="1"/>
          </p:cNvSpPr>
          <p:nvPr>
            <p:ph idx="1"/>
          </p:nvPr>
        </p:nvSpPr>
        <p:spPr/>
        <p:txBody>
          <a:bodyPr>
            <a:normAutofit fontScale="32500" lnSpcReduction="20000"/>
          </a:bodyPr>
          <a:lstStyle/>
          <a:p>
            <a:pPr marL="0" indent="0">
              <a:buNone/>
            </a:pPr>
            <a:r>
              <a:rPr lang="fr-FR" dirty="0"/>
              <a:t>a) </a:t>
            </a:r>
            <a:r>
              <a:rPr lang="fr-FR" b="1" dirty="0"/>
              <a:t>statuer sur les demandes d’accès aux données de santé, autoriser et délivrer les autorisations de traitement de données pour l’accès, à des fins d’utilisation secondaire, aux données de santé électroniques, et statuer sur les demandes de données de santé, notamment pour ce qui est de </a:t>
            </a:r>
            <a:r>
              <a:rPr lang="fr-FR" dirty="0"/>
              <a:t>:</a:t>
            </a:r>
          </a:p>
          <a:p>
            <a:pPr marL="0" indent="0">
              <a:buNone/>
            </a:pPr>
            <a:r>
              <a:rPr lang="fr-FR" dirty="0"/>
              <a:t>	i) </a:t>
            </a:r>
            <a:r>
              <a:rPr lang="fr-FR" b="1" dirty="0"/>
              <a:t>donner accès aux données de santé électroniques aux utilisateurs de données de santé en vertu d’une autorisation de traitement de données dans un environnement de traitement sécurisé</a:t>
            </a:r>
            <a:r>
              <a:rPr lang="fr-FR" dirty="0"/>
              <a:t> ;</a:t>
            </a:r>
          </a:p>
          <a:p>
            <a:pPr marL="0" indent="0">
              <a:buNone/>
            </a:pPr>
            <a:r>
              <a:rPr lang="fr-FR" dirty="0"/>
              <a:t>	ii) surveiller et contrôler le respect des exigences énoncées dans le règlement par les utilisateurs de données de santé et les détenteurs de données de santé ;</a:t>
            </a:r>
          </a:p>
          <a:p>
            <a:pPr marL="0" indent="0">
              <a:buNone/>
            </a:pPr>
            <a:r>
              <a:rPr lang="fr-FR" dirty="0"/>
              <a:t>	iii) </a:t>
            </a:r>
            <a:r>
              <a:rPr lang="fr-FR" b="1" dirty="0"/>
              <a:t>demander les données de santé électroniques aux détenteurs de données de santé concernés en vertu d’une autorisation de traitement de données délivrée ou d’une demande de données de santé approuvée</a:t>
            </a:r>
            <a:r>
              <a:rPr lang="fr-FR" dirty="0"/>
              <a:t> ;</a:t>
            </a:r>
          </a:p>
          <a:p>
            <a:pPr marL="0" indent="0">
              <a:buNone/>
            </a:pPr>
            <a:r>
              <a:rPr lang="fr-FR" dirty="0"/>
              <a:t>b</a:t>
            </a:r>
            <a:r>
              <a:rPr lang="fr-FR" b="1" dirty="0"/>
              <a:t>) traiter les données de santé électroniques, notamment en assurant la réception, la combinaison, la préparation et la compilation de ces données lorsqu’elles sont demandées aux détenteurs de données de santé ainsi que la </a:t>
            </a:r>
            <a:r>
              <a:rPr lang="fr-FR" b="1" dirty="0" err="1"/>
              <a:t>pseudonymisation</a:t>
            </a:r>
            <a:r>
              <a:rPr lang="fr-FR" b="1" dirty="0"/>
              <a:t> ou l’anonymisation de ces données ;</a:t>
            </a:r>
          </a:p>
          <a:p>
            <a:pPr marL="0" indent="0">
              <a:buNone/>
            </a:pPr>
            <a:r>
              <a:rPr lang="fr-FR" dirty="0"/>
              <a:t>c) prendre toutes les mesures nécessaires pour préserver la confidentialité des droits de propriété intellectuelle, pour assurer la protection réglementaire des données et pour préserver la confidentialité des secrets d’affaires ;</a:t>
            </a:r>
          </a:p>
          <a:p>
            <a:pPr marL="0" indent="0">
              <a:buNone/>
            </a:pPr>
            <a:r>
              <a:rPr lang="fr-FR" dirty="0"/>
              <a:t>i) </a:t>
            </a:r>
            <a:r>
              <a:rPr lang="fr-FR" b="1" dirty="0"/>
              <a:t>faciliter l’accès transfrontière</a:t>
            </a:r>
            <a:r>
              <a:rPr lang="fr-FR" dirty="0"/>
              <a:t>, à des fins d’utilisation secondaire, aux données de santé électroniques hébergées dans d’autres États membres par l’intermédiaire de </a:t>
            </a:r>
            <a:r>
              <a:rPr lang="fr-FR" dirty="0" err="1"/>
              <a:t>DonnéesDeSanté@UE</a:t>
            </a:r>
            <a:r>
              <a:rPr lang="fr-FR" dirty="0"/>
              <a:t> (</a:t>
            </a:r>
            <a:r>
              <a:rPr lang="fr-FR" dirty="0" err="1"/>
              <a:t>HealthData@EU</a:t>
            </a:r>
            <a:r>
              <a:rPr lang="fr-FR" dirty="0"/>
              <a:t>) ;</a:t>
            </a:r>
          </a:p>
          <a:p>
            <a:pPr marL="0" indent="0">
              <a:buNone/>
            </a:pPr>
            <a:r>
              <a:rPr lang="fr-FR" dirty="0"/>
              <a:t>j) </a:t>
            </a:r>
            <a:r>
              <a:rPr lang="fr-FR" b="1" dirty="0"/>
              <a:t>rendre publics</a:t>
            </a:r>
            <a:r>
              <a:rPr lang="fr-FR" dirty="0"/>
              <a:t>, par voie électronique :</a:t>
            </a:r>
          </a:p>
          <a:p>
            <a:pPr marL="0" indent="0">
              <a:buNone/>
            </a:pPr>
            <a:r>
              <a:rPr lang="fr-FR" dirty="0"/>
              <a:t>	i) </a:t>
            </a:r>
            <a:r>
              <a:rPr lang="fr-FR" b="1" dirty="0"/>
              <a:t>un catalogue des ensembles de données national</a:t>
            </a:r>
            <a:r>
              <a:rPr lang="fr-FR" dirty="0"/>
              <a:t>, contenant des informations détaillées sur la source et la nature des données de santé électroniques, et sur les conditions de mise à disposition de ces données ;</a:t>
            </a:r>
          </a:p>
          <a:p>
            <a:pPr marL="0" indent="0">
              <a:buNone/>
            </a:pPr>
            <a:r>
              <a:rPr lang="fr-FR" dirty="0"/>
              <a:t>	ii)  </a:t>
            </a:r>
            <a:r>
              <a:rPr lang="fr-FR" b="1" dirty="0"/>
              <a:t>toute demande d’accès aux données de santé et toute demande de données de santé </a:t>
            </a:r>
            <a:r>
              <a:rPr lang="fr-FR" dirty="0"/>
              <a:t>sans retard indu après leur réception initiale ;</a:t>
            </a:r>
          </a:p>
          <a:p>
            <a:pPr marL="0" indent="0">
              <a:buNone/>
            </a:pPr>
            <a:r>
              <a:rPr lang="fr-FR" dirty="0"/>
              <a:t>	iii) </a:t>
            </a:r>
            <a:r>
              <a:rPr lang="fr-FR" b="1" dirty="0"/>
              <a:t>toutes les autorisations de traitement de données délivrées ou toutes les demandes de données de santé approuvées </a:t>
            </a:r>
            <a:r>
              <a:rPr lang="fr-FR" dirty="0"/>
              <a:t>ainsi que les décisions de refus, accompagnées d’une justification ;</a:t>
            </a:r>
          </a:p>
          <a:p>
            <a:pPr marL="0" indent="0">
              <a:buNone/>
            </a:pPr>
            <a:r>
              <a:rPr lang="fr-FR" dirty="0"/>
              <a:t>	v) </a:t>
            </a:r>
            <a:r>
              <a:rPr lang="fr-FR" b="1" dirty="0"/>
              <a:t>les résultats communiqués par les utilisateurs de données de santé </a:t>
            </a:r>
            <a:r>
              <a:rPr lang="fr-FR" dirty="0"/>
              <a:t>;</a:t>
            </a:r>
          </a:p>
          <a:p>
            <a:pPr marL="0" indent="0">
              <a:buNone/>
            </a:pPr>
            <a:r>
              <a:rPr lang="fr-FR" dirty="0"/>
              <a:t>k) </a:t>
            </a:r>
            <a:r>
              <a:rPr lang="fr-FR" b="1" dirty="0"/>
              <a:t>s’acquitter des obligations envers les personnes physiques ;</a:t>
            </a:r>
          </a:p>
          <a:p>
            <a:pPr marL="0" indent="0">
              <a:buNone/>
            </a:pPr>
            <a:r>
              <a:rPr lang="fr-FR" dirty="0"/>
              <a:t>[…]</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167419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4C43E0-A179-6A0E-7C2B-23970DE4BE61}"/>
              </a:ext>
            </a:extLst>
          </p:cNvPr>
          <p:cNvSpPr>
            <a:spLocks noGrp="1"/>
          </p:cNvSpPr>
          <p:nvPr>
            <p:ph type="ctrTitle"/>
          </p:nvPr>
        </p:nvSpPr>
        <p:spPr/>
        <p:txBody>
          <a:bodyPr/>
          <a:lstStyle/>
          <a:p>
            <a:r>
              <a:rPr lang="fr-FR" dirty="0"/>
              <a:t>L’accès aux données : concrètement</a:t>
            </a:r>
          </a:p>
        </p:txBody>
      </p:sp>
    </p:spTree>
    <p:extLst>
      <p:ext uri="{BB962C8B-B14F-4D97-AF65-F5344CB8AC3E}">
        <p14:creationId xmlns:p14="http://schemas.microsoft.com/office/powerpoint/2010/main" val="181781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3" name="Modèle 3D 2" descr="Sphère gris clair">
                <a:extLst>
                  <a:ext uri="{FF2B5EF4-FFF2-40B4-BE49-F238E27FC236}">
                    <a16:creationId xmlns:a16="http://schemas.microsoft.com/office/drawing/2014/main" id="{81387638-BC9E-17AE-447A-6F3D907CEEBB}"/>
                  </a:ext>
                </a:extLst>
              </p:cNvPr>
              <p:cNvGraphicFramePr/>
              <p:nvPr>
                <p:extLst>
                  <p:ext uri="{D42A27DB-BD31-4B8C-83A1-F6EECF244321}">
                    <p14:modId xmlns:p14="http://schemas.microsoft.com/office/powerpoint/2010/main" val="3556598771"/>
                  </p:ext>
                </p:extLst>
              </p:nvPr>
            </p:nvGraphicFramePr>
            <p:xfrm>
              <a:off x="6982189" y="4651914"/>
              <a:ext cx="1209654" cy="1170820"/>
            </p:xfrm>
            <a:graphic>
              <a:graphicData uri="http://schemas.microsoft.com/office/drawing/2017/model3d">
                <am3d:model3d r:embed="rId2">
                  <am3d:spPr>
                    <a:xfrm>
                      <a:off x="0" y="0"/>
                      <a:ext cx="1209654" cy="1170820"/>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3"/>
                  </am3d:raster>
                  <am3d:objViewport viewportSz="195136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Modèle 3D 2" descr="Sphère gris clair">
                <a:extLst>
                  <a:ext uri="{FF2B5EF4-FFF2-40B4-BE49-F238E27FC236}">
                    <a16:creationId xmlns:a16="http://schemas.microsoft.com/office/drawing/2014/main" id="{81387638-BC9E-17AE-447A-6F3D907CEEBB}"/>
                  </a:ext>
                </a:extLst>
              </p:cNvPr>
              <p:cNvPicPr>
                <a:picLocks noGrp="1" noRot="1" noChangeAspect="1" noMove="1" noResize="1" noEditPoints="1" noAdjustHandles="1" noChangeArrowheads="1" noChangeShapeType="1" noCrop="1"/>
              </p:cNvPicPr>
              <p:nvPr/>
            </p:nvPicPr>
            <p:blipFill>
              <a:blip r:embed="rId3"/>
              <a:stretch>
                <a:fillRect/>
              </a:stretch>
            </p:blipFill>
            <p:spPr>
              <a:xfrm>
                <a:off x="6982189" y="4651914"/>
                <a:ext cx="1209654" cy="117082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 name="Modèle 3D 3" descr="Sphère gris clair">
                <a:extLst>
                  <a:ext uri="{FF2B5EF4-FFF2-40B4-BE49-F238E27FC236}">
                    <a16:creationId xmlns:a16="http://schemas.microsoft.com/office/drawing/2014/main" id="{C60F2B86-9249-5AD0-FCE0-67B3E79E81A2}"/>
                  </a:ext>
                </a:extLst>
              </p:cNvPr>
              <p:cNvGraphicFramePr/>
              <p:nvPr>
                <p:extLst>
                  <p:ext uri="{D42A27DB-BD31-4B8C-83A1-F6EECF244321}">
                    <p14:modId xmlns:p14="http://schemas.microsoft.com/office/powerpoint/2010/main" val="3264830655"/>
                  </p:ext>
                </p:extLst>
              </p:nvPr>
            </p:nvGraphicFramePr>
            <p:xfrm>
              <a:off x="4017893" y="4672405"/>
              <a:ext cx="1209654" cy="1170820"/>
            </p:xfrm>
            <a:graphic>
              <a:graphicData uri="http://schemas.microsoft.com/office/drawing/2017/model3d">
                <am3d:model3d r:embed="rId2">
                  <am3d:spPr>
                    <a:xfrm>
                      <a:off x="0" y="0"/>
                      <a:ext cx="1209654" cy="1170820"/>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3"/>
                  </am3d:raster>
                  <am3d:objViewport viewportSz="195136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Modèle 3D 3" descr="Sphère gris clair">
                <a:extLst>
                  <a:ext uri="{FF2B5EF4-FFF2-40B4-BE49-F238E27FC236}">
                    <a16:creationId xmlns:a16="http://schemas.microsoft.com/office/drawing/2014/main" id="{C60F2B86-9249-5AD0-FCE0-67B3E79E81A2}"/>
                  </a:ext>
                </a:extLst>
              </p:cNvPr>
              <p:cNvPicPr>
                <a:picLocks noGrp="1" noRot="1" noChangeAspect="1" noMove="1" noResize="1" noEditPoints="1" noAdjustHandles="1" noChangeArrowheads="1" noChangeShapeType="1" noCrop="1"/>
              </p:cNvPicPr>
              <p:nvPr/>
            </p:nvPicPr>
            <p:blipFill>
              <a:blip r:embed="rId3"/>
              <a:stretch>
                <a:fillRect/>
              </a:stretch>
            </p:blipFill>
            <p:spPr>
              <a:xfrm>
                <a:off x="4017893" y="4672405"/>
                <a:ext cx="1209654" cy="1170820"/>
              </a:xfrm>
              <a:prstGeom prst="rect">
                <a:avLst/>
              </a:prstGeom>
            </p:spPr>
          </p:pic>
        </mc:Fallback>
      </mc:AlternateContent>
      <p:sp>
        <p:nvSpPr>
          <p:cNvPr id="5" name="Ellipse 4">
            <a:extLst>
              <a:ext uri="{FF2B5EF4-FFF2-40B4-BE49-F238E27FC236}">
                <a16:creationId xmlns:a16="http://schemas.microsoft.com/office/drawing/2014/main" id="{C05CBE05-C0EA-564E-D472-AD8A76180349}"/>
              </a:ext>
            </a:extLst>
          </p:cNvPr>
          <p:cNvSpPr/>
          <p:nvPr/>
        </p:nvSpPr>
        <p:spPr>
          <a:xfrm>
            <a:off x="4719084" y="0"/>
            <a:ext cx="1298207" cy="13298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ORAD </a:t>
            </a:r>
          </a:p>
          <a:p>
            <a:pPr algn="ctr"/>
            <a:r>
              <a:rPr lang="fr-FR" dirty="0"/>
              <a:t>Ppal</a:t>
            </a:r>
          </a:p>
        </p:txBody>
      </p:sp>
      <p:sp>
        <p:nvSpPr>
          <p:cNvPr id="6" name="Ellipse 5">
            <a:extLst>
              <a:ext uri="{FF2B5EF4-FFF2-40B4-BE49-F238E27FC236}">
                <a16:creationId xmlns:a16="http://schemas.microsoft.com/office/drawing/2014/main" id="{6F4764BB-993E-7D55-FD85-1A9463357931}"/>
              </a:ext>
            </a:extLst>
          </p:cNvPr>
          <p:cNvSpPr/>
          <p:nvPr/>
        </p:nvSpPr>
        <p:spPr>
          <a:xfrm>
            <a:off x="6646369" y="0"/>
            <a:ext cx="1298207" cy="13298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ORAD</a:t>
            </a:r>
          </a:p>
        </p:txBody>
      </p:sp>
      <p:sp>
        <p:nvSpPr>
          <p:cNvPr id="7" name="Rectangle : coins arrondis 6">
            <a:extLst>
              <a:ext uri="{FF2B5EF4-FFF2-40B4-BE49-F238E27FC236}">
                <a16:creationId xmlns:a16="http://schemas.microsoft.com/office/drawing/2014/main" id="{F8647FCE-E844-CB91-6086-29A56A084198}"/>
              </a:ext>
            </a:extLst>
          </p:cNvPr>
          <p:cNvSpPr/>
          <p:nvPr/>
        </p:nvSpPr>
        <p:spPr>
          <a:xfrm>
            <a:off x="5723338" y="2221300"/>
            <a:ext cx="1470753" cy="8301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t>DDC</a:t>
            </a:r>
          </a:p>
        </p:txBody>
      </p:sp>
      <p:sp>
        <p:nvSpPr>
          <p:cNvPr id="8" name="Rectangle : coins arrondis 7">
            <a:extLst>
              <a:ext uri="{FF2B5EF4-FFF2-40B4-BE49-F238E27FC236}">
                <a16:creationId xmlns:a16="http://schemas.microsoft.com/office/drawing/2014/main" id="{1E867B79-41B4-8577-541C-50295652D661}"/>
              </a:ext>
            </a:extLst>
          </p:cNvPr>
          <p:cNvSpPr/>
          <p:nvPr/>
        </p:nvSpPr>
        <p:spPr>
          <a:xfrm>
            <a:off x="8200563" y="2221300"/>
            <a:ext cx="1470753" cy="8301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t>DDC</a:t>
            </a:r>
          </a:p>
        </p:txBody>
      </p:sp>
      <p:sp>
        <p:nvSpPr>
          <p:cNvPr id="9" name="Rectangle 8">
            <a:extLst>
              <a:ext uri="{FF2B5EF4-FFF2-40B4-BE49-F238E27FC236}">
                <a16:creationId xmlns:a16="http://schemas.microsoft.com/office/drawing/2014/main" id="{1C73F36C-7A18-5A41-A53C-47443A0B0B93}"/>
              </a:ext>
            </a:extLst>
          </p:cNvPr>
          <p:cNvSpPr/>
          <p:nvPr/>
        </p:nvSpPr>
        <p:spPr>
          <a:xfrm>
            <a:off x="1325309" y="1043796"/>
            <a:ext cx="838084" cy="6098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DD</a:t>
            </a:r>
          </a:p>
        </p:txBody>
      </p:sp>
      <p:sp>
        <p:nvSpPr>
          <p:cNvPr id="10" name="Rectangle 9">
            <a:extLst>
              <a:ext uri="{FF2B5EF4-FFF2-40B4-BE49-F238E27FC236}">
                <a16:creationId xmlns:a16="http://schemas.microsoft.com/office/drawing/2014/main" id="{3A9C6D47-92EA-DABD-1E9C-50F539239D28}"/>
              </a:ext>
            </a:extLst>
          </p:cNvPr>
          <p:cNvSpPr/>
          <p:nvPr/>
        </p:nvSpPr>
        <p:spPr>
          <a:xfrm>
            <a:off x="1325309" y="2324820"/>
            <a:ext cx="838084" cy="6098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DD</a:t>
            </a:r>
          </a:p>
        </p:txBody>
      </p:sp>
      <p:pic>
        <p:nvPicPr>
          <p:cNvPr id="11" name="Graphique 10" descr="Femme scientifique avec un remplissage uni">
            <a:extLst>
              <a:ext uri="{FF2B5EF4-FFF2-40B4-BE49-F238E27FC236}">
                <a16:creationId xmlns:a16="http://schemas.microsoft.com/office/drawing/2014/main" id="{0DF43FF1-388B-C828-12F3-0915C534E4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65604" y="4813542"/>
            <a:ext cx="897879" cy="897879"/>
          </a:xfrm>
          <a:prstGeom prst="rect">
            <a:avLst/>
          </a:prstGeom>
        </p:spPr>
      </p:pic>
      <p:pic>
        <p:nvPicPr>
          <p:cNvPr id="12" name="Graphique 11" descr="Homme scientifique avec un remplissage uni">
            <a:extLst>
              <a:ext uri="{FF2B5EF4-FFF2-40B4-BE49-F238E27FC236}">
                <a16:creationId xmlns:a16="http://schemas.microsoft.com/office/drawing/2014/main" id="{EF736666-84C4-D45A-B1F6-3BE5D97179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03255" y="4813542"/>
            <a:ext cx="897879" cy="897879"/>
          </a:xfrm>
          <a:prstGeom prst="rect">
            <a:avLst/>
          </a:prstGeom>
        </p:spPr>
      </p:pic>
      <p:pic>
        <p:nvPicPr>
          <p:cNvPr id="13" name="Graphique 12" descr="Base de données contour">
            <a:extLst>
              <a:ext uri="{FF2B5EF4-FFF2-40B4-BE49-F238E27FC236}">
                <a16:creationId xmlns:a16="http://schemas.microsoft.com/office/drawing/2014/main" id="{B38D4412-E703-BFCD-F4A5-A53DE74704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1029" y="1505311"/>
            <a:ext cx="588704" cy="588704"/>
          </a:xfrm>
          <a:prstGeom prst="rect">
            <a:avLst/>
          </a:prstGeom>
        </p:spPr>
      </p:pic>
      <p:pic>
        <p:nvPicPr>
          <p:cNvPr id="14" name="Graphique 13" descr="Base de données contour">
            <a:extLst>
              <a:ext uri="{FF2B5EF4-FFF2-40B4-BE49-F238E27FC236}">
                <a16:creationId xmlns:a16="http://schemas.microsoft.com/office/drawing/2014/main" id="{6FC9A5F2-2904-BD68-D681-8C421E52B2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1029" y="2613804"/>
            <a:ext cx="588704" cy="588704"/>
          </a:xfrm>
          <a:prstGeom prst="rect">
            <a:avLst/>
          </a:prstGeom>
        </p:spPr>
      </p:pic>
      <p:pic>
        <p:nvPicPr>
          <p:cNvPr id="16" name="Graphique 15" descr="Base de données contour">
            <a:extLst>
              <a:ext uri="{FF2B5EF4-FFF2-40B4-BE49-F238E27FC236}">
                <a16:creationId xmlns:a16="http://schemas.microsoft.com/office/drawing/2014/main" id="{8A2D434A-875D-EE9F-3721-25631F1A62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09955" y="2848872"/>
            <a:ext cx="588704" cy="588704"/>
          </a:xfrm>
          <a:prstGeom prst="rect">
            <a:avLst/>
          </a:prstGeom>
        </p:spPr>
      </p:pic>
      <p:pic>
        <p:nvPicPr>
          <p:cNvPr id="18" name="Graphique 17" descr="Base de données contour">
            <a:extLst>
              <a:ext uri="{FF2B5EF4-FFF2-40B4-BE49-F238E27FC236}">
                <a16:creationId xmlns:a16="http://schemas.microsoft.com/office/drawing/2014/main" id="{3E914C73-38D3-70EF-E13C-19506EB1AAE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29670" y="2898477"/>
            <a:ext cx="588704" cy="588704"/>
          </a:xfrm>
          <a:prstGeom prst="rect">
            <a:avLst/>
          </a:prstGeom>
        </p:spPr>
      </p:pic>
      <p:pic>
        <p:nvPicPr>
          <p:cNvPr id="19" name="Graphique 18" descr="Base de données contour">
            <a:extLst>
              <a:ext uri="{FF2B5EF4-FFF2-40B4-BE49-F238E27FC236}">
                <a16:creationId xmlns:a16="http://schemas.microsoft.com/office/drawing/2014/main" id="{CF811105-575F-D8B2-A214-DF629334A09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54773" y="427007"/>
            <a:ext cx="588704" cy="588704"/>
          </a:xfrm>
          <a:prstGeom prst="rect">
            <a:avLst/>
          </a:prstGeom>
        </p:spPr>
      </p:pic>
      <p:pic>
        <p:nvPicPr>
          <p:cNvPr id="21" name="Graphique 20" descr="Binaire contour">
            <a:extLst>
              <a:ext uri="{FF2B5EF4-FFF2-40B4-BE49-F238E27FC236}">
                <a16:creationId xmlns:a16="http://schemas.microsoft.com/office/drawing/2014/main" id="{9C6F99F3-AD8D-2756-D63A-A2E59E8FE55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67995" y="4895495"/>
            <a:ext cx="732701" cy="732701"/>
          </a:xfrm>
          <a:prstGeom prst="rect">
            <a:avLst/>
          </a:prstGeom>
        </p:spPr>
      </p:pic>
      <p:pic>
        <p:nvPicPr>
          <p:cNvPr id="22" name="Graphique 21" descr="Binaire contour">
            <a:extLst>
              <a:ext uri="{FF2B5EF4-FFF2-40B4-BE49-F238E27FC236}">
                <a16:creationId xmlns:a16="http://schemas.microsoft.com/office/drawing/2014/main" id="{FD9ABED5-2127-8FF5-56F1-35321B7A1D5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63160" y="4875004"/>
            <a:ext cx="732701" cy="732701"/>
          </a:xfrm>
          <a:prstGeom prst="rect">
            <a:avLst/>
          </a:prstGeom>
        </p:spPr>
      </p:pic>
      <p:sp>
        <p:nvSpPr>
          <p:cNvPr id="23" name="ZoneTexte 22">
            <a:extLst>
              <a:ext uri="{FF2B5EF4-FFF2-40B4-BE49-F238E27FC236}">
                <a16:creationId xmlns:a16="http://schemas.microsoft.com/office/drawing/2014/main" id="{9B7B3E1B-226A-67BD-02F0-79DD4410DB30}"/>
              </a:ext>
            </a:extLst>
          </p:cNvPr>
          <p:cNvSpPr txBox="1"/>
          <p:nvPr/>
        </p:nvSpPr>
        <p:spPr>
          <a:xfrm>
            <a:off x="5067267" y="5458782"/>
            <a:ext cx="950024" cy="369332"/>
          </a:xfrm>
          <a:prstGeom prst="rect">
            <a:avLst/>
          </a:prstGeom>
          <a:noFill/>
        </p:spPr>
        <p:txBody>
          <a:bodyPr wrap="square" rtlCol="0">
            <a:spAutoFit/>
          </a:bodyPr>
          <a:lstStyle/>
          <a:p>
            <a:r>
              <a:rPr lang="fr-FR" dirty="0"/>
              <a:t>ETS</a:t>
            </a:r>
          </a:p>
        </p:txBody>
      </p:sp>
      <p:sp>
        <p:nvSpPr>
          <p:cNvPr id="24" name="ZoneTexte 23">
            <a:extLst>
              <a:ext uri="{FF2B5EF4-FFF2-40B4-BE49-F238E27FC236}">
                <a16:creationId xmlns:a16="http://schemas.microsoft.com/office/drawing/2014/main" id="{FB4EA889-8441-F006-0F80-9E990044C585}"/>
              </a:ext>
            </a:extLst>
          </p:cNvPr>
          <p:cNvSpPr txBox="1"/>
          <p:nvPr/>
        </p:nvSpPr>
        <p:spPr>
          <a:xfrm>
            <a:off x="8047640" y="5467494"/>
            <a:ext cx="950024" cy="369332"/>
          </a:xfrm>
          <a:prstGeom prst="rect">
            <a:avLst/>
          </a:prstGeom>
          <a:noFill/>
        </p:spPr>
        <p:txBody>
          <a:bodyPr wrap="square" rtlCol="0">
            <a:spAutoFit/>
          </a:bodyPr>
          <a:lstStyle/>
          <a:p>
            <a:r>
              <a:rPr lang="fr-FR" dirty="0"/>
              <a:t>ETS</a:t>
            </a:r>
          </a:p>
        </p:txBody>
      </p:sp>
      <p:cxnSp>
        <p:nvCxnSpPr>
          <p:cNvPr id="25" name="Connecteur : en angle 24">
            <a:extLst>
              <a:ext uri="{FF2B5EF4-FFF2-40B4-BE49-F238E27FC236}">
                <a16:creationId xmlns:a16="http://schemas.microsoft.com/office/drawing/2014/main" id="{B6F6259A-8D6C-B7B0-304C-564FDA2C6B41}"/>
              </a:ext>
            </a:extLst>
          </p:cNvPr>
          <p:cNvCxnSpPr>
            <a:cxnSpLocks/>
          </p:cNvCxnSpPr>
          <p:nvPr/>
        </p:nvCxnSpPr>
        <p:spPr>
          <a:xfrm rot="5400000" flipH="1" flipV="1">
            <a:off x="1886664" y="1922004"/>
            <a:ext cx="4320826" cy="1227062"/>
          </a:xfrm>
          <a:prstGeom prst="bentConnector3">
            <a:avLst>
              <a:gd name="adj1" fmla="val 100078"/>
            </a:avLst>
          </a:prstGeom>
          <a:ln>
            <a:tailEnd type="triangle"/>
          </a:ln>
        </p:spPr>
        <p:style>
          <a:lnRef idx="2">
            <a:schemeClr val="dk1"/>
          </a:lnRef>
          <a:fillRef idx="0">
            <a:schemeClr val="dk1"/>
          </a:fillRef>
          <a:effectRef idx="1">
            <a:schemeClr val="dk1"/>
          </a:effectRef>
          <a:fontRef idx="minor">
            <a:schemeClr val="tx1"/>
          </a:fontRef>
        </p:style>
      </p:cxnSp>
      <p:cxnSp>
        <p:nvCxnSpPr>
          <p:cNvPr id="26" name="Connecteur droit avec flèche 25">
            <a:extLst>
              <a:ext uri="{FF2B5EF4-FFF2-40B4-BE49-F238E27FC236}">
                <a16:creationId xmlns:a16="http://schemas.microsoft.com/office/drawing/2014/main" id="{A933E1FE-32B9-E6A4-8F17-5FB4D5D45359}"/>
              </a:ext>
            </a:extLst>
          </p:cNvPr>
          <p:cNvCxnSpPr>
            <a:cxnSpLocks/>
          </p:cNvCxnSpPr>
          <p:nvPr/>
        </p:nvCxnSpPr>
        <p:spPr>
          <a:xfrm>
            <a:off x="6051679" y="338054"/>
            <a:ext cx="5664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Connecteur : en angle 26">
            <a:extLst>
              <a:ext uri="{FF2B5EF4-FFF2-40B4-BE49-F238E27FC236}">
                <a16:creationId xmlns:a16="http://schemas.microsoft.com/office/drawing/2014/main" id="{6C84A842-0343-CD4A-5766-9BD423E34184}"/>
              </a:ext>
            </a:extLst>
          </p:cNvPr>
          <p:cNvCxnSpPr>
            <a:cxnSpLocks/>
          </p:cNvCxnSpPr>
          <p:nvPr/>
        </p:nvCxnSpPr>
        <p:spPr>
          <a:xfrm rot="5400000">
            <a:off x="2891446" y="2235563"/>
            <a:ext cx="3312486" cy="1608284"/>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7783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D00E0-EA66-7B44-00AD-F882FEE5D792}"/>
            </a:ext>
          </a:extLst>
        </p:cNvPr>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3" name="Modèle 3D 2" descr="Sphère gris clair">
                <a:extLst>
                  <a:ext uri="{FF2B5EF4-FFF2-40B4-BE49-F238E27FC236}">
                    <a16:creationId xmlns:a16="http://schemas.microsoft.com/office/drawing/2014/main" id="{6312E10B-7361-6077-6315-6028FCD2702A}"/>
                  </a:ext>
                </a:extLst>
              </p:cNvPr>
              <p:cNvGraphicFramePr/>
              <p:nvPr/>
            </p:nvGraphicFramePr>
            <p:xfrm>
              <a:off x="6982189" y="4651914"/>
              <a:ext cx="1209654" cy="1170820"/>
            </p:xfrm>
            <a:graphic>
              <a:graphicData uri="http://schemas.microsoft.com/office/drawing/2017/model3d">
                <am3d:model3d r:embed="rId2">
                  <am3d:spPr>
                    <a:xfrm>
                      <a:off x="0" y="0"/>
                      <a:ext cx="1209654" cy="1170820"/>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3"/>
                  </am3d:raster>
                  <am3d:objViewport viewportSz="195136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Modèle 3D 2" descr="Sphère gris clair">
                <a:extLst>
                  <a:ext uri="{FF2B5EF4-FFF2-40B4-BE49-F238E27FC236}">
                    <a16:creationId xmlns:a16="http://schemas.microsoft.com/office/drawing/2014/main" id="{6312E10B-7361-6077-6315-6028FCD2702A}"/>
                  </a:ext>
                </a:extLst>
              </p:cNvPr>
              <p:cNvPicPr>
                <a:picLocks noGrp="1" noRot="1" noChangeAspect="1" noMove="1" noResize="1" noEditPoints="1" noAdjustHandles="1" noChangeArrowheads="1" noChangeShapeType="1" noCrop="1"/>
              </p:cNvPicPr>
              <p:nvPr/>
            </p:nvPicPr>
            <p:blipFill>
              <a:blip r:embed="rId3"/>
              <a:stretch>
                <a:fillRect/>
              </a:stretch>
            </p:blipFill>
            <p:spPr>
              <a:xfrm>
                <a:off x="6982189" y="4651914"/>
                <a:ext cx="1209654" cy="117082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 name="Modèle 3D 3" descr="Sphère gris clair">
                <a:extLst>
                  <a:ext uri="{FF2B5EF4-FFF2-40B4-BE49-F238E27FC236}">
                    <a16:creationId xmlns:a16="http://schemas.microsoft.com/office/drawing/2014/main" id="{E4DB8FA5-BC95-5B69-9520-858C6AFD7446}"/>
                  </a:ext>
                </a:extLst>
              </p:cNvPr>
              <p:cNvGraphicFramePr/>
              <p:nvPr>
                <p:extLst>
                  <p:ext uri="{D42A27DB-BD31-4B8C-83A1-F6EECF244321}">
                    <p14:modId xmlns:p14="http://schemas.microsoft.com/office/powerpoint/2010/main" val="2304491589"/>
                  </p:ext>
                </p:extLst>
              </p:nvPr>
            </p:nvGraphicFramePr>
            <p:xfrm>
              <a:off x="4020761" y="4645874"/>
              <a:ext cx="1209654" cy="1170820"/>
            </p:xfrm>
            <a:graphic>
              <a:graphicData uri="http://schemas.microsoft.com/office/drawing/2017/model3d">
                <am3d:model3d r:embed="rId2">
                  <am3d:spPr>
                    <a:xfrm>
                      <a:off x="0" y="0"/>
                      <a:ext cx="1209654" cy="1170820"/>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3"/>
                  </am3d:raster>
                  <am3d:objViewport viewportSz="195136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Modèle 3D 3" descr="Sphère gris clair">
                <a:extLst>
                  <a:ext uri="{FF2B5EF4-FFF2-40B4-BE49-F238E27FC236}">
                    <a16:creationId xmlns:a16="http://schemas.microsoft.com/office/drawing/2014/main" id="{E4DB8FA5-BC95-5B69-9520-858C6AFD7446}"/>
                  </a:ext>
                </a:extLst>
              </p:cNvPr>
              <p:cNvPicPr>
                <a:picLocks noGrp="1" noRot="1" noChangeAspect="1" noMove="1" noResize="1" noEditPoints="1" noAdjustHandles="1" noChangeArrowheads="1" noChangeShapeType="1" noCrop="1"/>
              </p:cNvPicPr>
              <p:nvPr/>
            </p:nvPicPr>
            <p:blipFill>
              <a:blip r:embed="rId3"/>
              <a:stretch>
                <a:fillRect/>
              </a:stretch>
            </p:blipFill>
            <p:spPr>
              <a:xfrm>
                <a:off x="4020761" y="4645874"/>
                <a:ext cx="1209654" cy="1170820"/>
              </a:xfrm>
              <a:prstGeom prst="rect">
                <a:avLst/>
              </a:prstGeom>
            </p:spPr>
          </p:pic>
        </mc:Fallback>
      </mc:AlternateContent>
      <p:sp>
        <p:nvSpPr>
          <p:cNvPr id="5" name="Ellipse 4">
            <a:extLst>
              <a:ext uri="{FF2B5EF4-FFF2-40B4-BE49-F238E27FC236}">
                <a16:creationId xmlns:a16="http://schemas.microsoft.com/office/drawing/2014/main" id="{FC03C21A-B5F6-2FB4-D8E1-9697FD997F13}"/>
              </a:ext>
            </a:extLst>
          </p:cNvPr>
          <p:cNvSpPr/>
          <p:nvPr/>
        </p:nvSpPr>
        <p:spPr>
          <a:xfrm>
            <a:off x="4719084" y="0"/>
            <a:ext cx="1298207" cy="13298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ORAD </a:t>
            </a:r>
          </a:p>
          <a:p>
            <a:pPr algn="ctr"/>
            <a:r>
              <a:rPr lang="fr-FR" dirty="0"/>
              <a:t>Ppal</a:t>
            </a:r>
          </a:p>
        </p:txBody>
      </p:sp>
      <p:sp>
        <p:nvSpPr>
          <p:cNvPr id="6" name="Ellipse 5">
            <a:extLst>
              <a:ext uri="{FF2B5EF4-FFF2-40B4-BE49-F238E27FC236}">
                <a16:creationId xmlns:a16="http://schemas.microsoft.com/office/drawing/2014/main" id="{48CA5273-95D2-1FDD-4727-234267CE5453}"/>
              </a:ext>
            </a:extLst>
          </p:cNvPr>
          <p:cNvSpPr/>
          <p:nvPr/>
        </p:nvSpPr>
        <p:spPr>
          <a:xfrm>
            <a:off x="6646369" y="0"/>
            <a:ext cx="1298207" cy="13298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ORAD</a:t>
            </a:r>
          </a:p>
        </p:txBody>
      </p:sp>
      <p:sp>
        <p:nvSpPr>
          <p:cNvPr id="7" name="Rectangle : coins arrondis 6">
            <a:extLst>
              <a:ext uri="{FF2B5EF4-FFF2-40B4-BE49-F238E27FC236}">
                <a16:creationId xmlns:a16="http://schemas.microsoft.com/office/drawing/2014/main" id="{6482C688-BDE5-769B-E96D-67BB206957AA}"/>
              </a:ext>
            </a:extLst>
          </p:cNvPr>
          <p:cNvSpPr/>
          <p:nvPr/>
        </p:nvSpPr>
        <p:spPr>
          <a:xfrm>
            <a:off x="5723338" y="2221300"/>
            <a:ext cx="1470753" cy="8301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t>DDC</a:t>
            </a:r>
          </a:p>
        </p:txBody>
      </p:sp>
      <p:sp>
        <p:nvSpPr>
          <p:cNvPr id="8" name="Rectangle : coins arrondis 7">
            <a:extLst>
              <a:ext uri="{FF2B5EF4-FFF2-40B4-BE49-F238E27FC236}">
                <a16:creationId xmlns:a16="http://schemas.microsoft.com/office/drawing/2014/main" id="{6F4D42D7-0155-6028-98FD-E672EB65D1DF}"/>
              </a:ext>
            </a:extLst>
          </p:cNvPr>
          <p:cNvSpPr/>
          <p:nvPr/>
        </p:nvSpPr>
        <p:spPr>
          <a:xfrm>
            <a:off x="8200563" y="2221300"/>
            <a:ext cx="1470753" cy="8301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a:t>DDC</a:t>
            </a:r>
          </a:p>
        </p:txBody>
      </p:sp>
      <p:sp>
        <p:nvSpPr>
          <p:cNvPr id="9" name="Rectangle 8">
            <a:extLst>
              <a:ext uri="{FF2B5EF4-FFF2-40B4-BE49-F238E27FC236}">
                <a16:creationId xmlns:a16="http://schemas.microsoft.com/office/drawing/2014/main" id="{62E5990F-B48A-3C9D-D208-AFB9C1C6CCA0}"/>
              </a:ext>
            </a:extLst>
          </p:cNvPr>
          <p:cNvSpPr/>
          <p:nvPr/>
        </p:nvSpPr>
        <p:spPr>
          <a:xfrm>
            <a:off x="1325309" y="1043796"/>
            <a:ext cx="838084" cy="6098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DD</a:t>
            </a:r>
          </a:p>
        </p:txBody>
      </p:sp>
      <p:sp>
        <p:nvSpPr>
          <p:cNvPr id="10" name="Rectangle 9">
            <a:extLst>
              <a:ext uri="{FF2B5EF4-FFF2-40B4-BE49-F238E27FC236}">
                <a16:creationId xmlns:a16="http://schemas.microsoft.com/office/drawing/2014/main" id="{BDD4430A-70EF-561D-8F94-EDA2FFE25D8D}"/>
              </a:ext>
            </a:extLst>
          </p:cNvPr>
          <p:cNvSpPr/>
          <p:nvPr/>
        </p:nvSpPr>
        <p:spPr>
          <a:xfrm>
            <a:off x="1325309" y="2324820"/>
            <a:ext cx="838084" cy="6098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a:t>DD</a:t>
            </a:r>
          </a:p>
        </p:txBody>
      </p:sp>
      <p:pic>
        <p:nvPicPr>
          <p:cNvPr id="11" name="Graphique 10" descr="Femme scientifique avec un remplissage uni">
            <a:extLst>
              <a:ext uri="{FF2B5EF4-FFF2-40B4-BE49-F238E27FC236}">
                <a16:creationId xmlns:a16="http://schemas.microsoft.com/office/drawing/2014/main" id="{984990A6-3408-3BE2-1CC9-5FCE7B45E6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65604" y="4813542"/>
            <a:ext cx="897879" cy="897879"/>
          </a:xfrm>
          <a:prstGeom prst="rect">
            <a:avLst/>
          </a:prstGeom>
        </p:spPr>
      </p:pic>
      <p:pic>
        <p:nvPicPr>
          <p:cNvPr id="12" name="Graphique 11" descr="Homme scientifique avec un remplissage uni">
            <a:extLst>
              <a:ext uri="{FF2B5EF4-FFF2-40B4-BE49-F238E27FC236}">
                <a16:creationId xmlns:a16="http://schemas.microsoft.com/office/drawing/2014/main" id="{FF6463CF-A96C-6948-31CE-77C4B51066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03255" y="4813542"/>
            <a:ext cx="897879" cy="897879"/>
          </a:xfrm>
          <a:prstGeom prst="rect">
            <a:avLst/>
          </a:prstGeom>
        </p:spPr>
      </p:pic>
      <p:pic>
        <p:nvPicPr>
          <p:cNvPr id="13" name="Graphique 12" descr="Base de données contour">
            <a:extLst>
              <a:ext uri="{FF2B5EF4-FFF2-40B4-BE49-F238E27FC236}">
                <a16:creationId xmlns:a16="http://schemas.microsoft.com/office/drawing/2014/main" id="{3F6C8AAC-A2BF-FAB5-9552-6E88D7FB49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1029" y="1505311"/>
            <a:ext cx="588704" cy="588704"/>
          </a:xfrm>
          <a:prstGeom prst="rect">
            <a:avLst/>
          </a:prstGeom>
        </p:spPr>
      </p:pic>
      <p:pic>
        <p:nvPicPr>
          <p:cNvPr id="14" name="Graphique 13" descr="Base de données contour">
            <a:extLst>
              <a:ext uri="{FF2B5EF4-FFF2-40B4-BE49-F238E27FC236}">
                <a16:creationId xmlns:a16="http://schemas.microsoft.com/office/drawing/2014/main" id="{E8FED9E2-0D50-8623-691A-A5845B0955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1029" y="2613804"/>
            <a:ext cx="588704" cy="588704"/>
          </a:xfrm>
          <a:prstGeom prst="rect">
            <a:avLst/>
          </a:prstGeom>
        </p:spPr>
      </p:pic>
      <p:pic>
        <p:nvPicPr>
          <p:cNvPr id="15" name="Graphique 14" descr="Base de données contour">
            <a:extLst>
              <a:ext uri="{FF2B5EF4-FFF2-40B4-BE49-F238E27FC236}">
                <a16:creationId xmlns:a16="http://schemas.microsoft.com/office/drawing/2014/main" id="{A13CF737-11DD-567E-0028-08C85322DD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54773" y="903616"/>
            <a:ext cx="588704" cy="588704"/>
          </a:xfrm>
          <a:prstGeom prst="rect">
            <a:avLst/>
          </a:prstGeom>
        </p:spPr>
      </p:pic>
      <p:pic>
        <p:nvPicPr>
          <p:cNvPr id="16" name="Graphique 15" descr="Base de données contour">
            <a:extLst>
              <a:ext uri="{FF2B5EF4-FFF2-40B4-BE49-F238E27FC236}">
                <a16:creationId xmlns:a16="http://schemas.microsoft.com/office/drawing/2014/main" id="{D1FE4997-7757-8CE6-49A0-72ACA15482C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09955" y="2848872"/>
            <a:ext cx="588704" cy="588704"/>
          </a:xfrm>
          <a:prstGeom prst="rect">
            <a:avLst/>
          </a:prstGeom>
        </p:spPr>
      </p:pic>
      <p:pic>
        <p:nvPicPr>
          <p:cNvPr id="17" name="Graphique 16" descr="Base de données contour">
            <a:extLst>
              <a:ext uri="{FF2B5EF4-FFF2-40B4-BE49-F238E27FC236}">
                <a16:creationId xmlns:a16="http://schemas.microsoft.com/office/drawing/2014/main" id="{38ABB58C-AA02-5527-E1E0-1733A107CA2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54773" y="1383460"/>
            <a:ext cx="588704" cy="588704"/>
          </a:xfrm>
          <a:prstGeom prst="rect">
            <a:avLst/>
          </a:prstGeom>
        </p:spPr>
      </p:pic>
      <p:pic>
        <p:nvPicPr>
          <p:cNvPr id="18" name="Graphique 17" descr="Base de données contour">
            <a:extLst>
              <a:ext uri="{FF2B5EF4-FFF2-40B4-BE49-F238E27FC236}">
                <a16:creationId xmlns:a16="http://schemas.microsoft.com/office/drawing/2014/main" id="{389A798F-B268-B8AE-55BE-2112F11674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29670" y="2898477"/>
            <a:ext cx="588704" cy="588704"/>
          </a:xfrm>
          <a:prstGeom prst="rect">
            <a:avLst/>
          </a:prstGeom>
        </p:spPr>
      </p:pic>
      <p:pic>
        <p:nvPicPr>
          <p:cNvPr id="19" name="Graphique 18" descr="Base de données contour">
            <a:extLst>
              <a:ext uri="{FF2B5EF4-FFF2-40B4-BE49-F238E27FC236}">
                <a16:creationId xmlns:a16="http://schemas.microsoft.com/office/drawing/2014/main" id="{84BED14A-4DD9-9E27-5640-AEA3109498C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54773" y="427007"/>
            <a:ext cx="588704" cy="588704"/>
          </a:xfrm>
          <a:prstGeom prst="rect">
            <a:avLst/>
          </a:prstGeom>
        </p:spPr>
      </p:pic>
      <p:pic>
        <p:nvPicPr>
          <p:cNvPr id="20" name="Graphique 19" descr="Base de données contour">
            <a:extLst>
              <a:ext uri="{FF2B5EF4-FFF2-40B4-BE49-F238E27FC236}">
                <a16:creationId xmlns:a16="http://schemas.microsoft.com/office/drawing/2014/main" id="{CB651C63-F7BD-AF13-5D8A-60CC3D3B73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05998" y="3345969"/>
            <a:ext cx="588704" cy="588704"/>
          </a:xfrm>
          <a:prstGeom prst="rect">
            <a:avLst/>
          </a:prstGeom>
        </p:spPr>
      </p:pic>
      <p:pic>
        <p:nvPicPr>
          <p:cNvPr id="21" name="Graphique 20" descr="Binaire contour">
            <a:extLst>
              <a:ext uri="{FF2B5EF4-FFF2-40B4-BE49-F238E27FC236}">
                <a16:creationId xmlns:a16="http://schemas.microsoft.com/office/drawing/2014/main" id="{BDBF555A-7F95-26E3-364E-01422FE9609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67995" y="4895495"/>
            <a:ext cx="732701" cy="732701"/>
          </a:xfrm>
          <a:prstGeom prst="rect">
            <a:avLst/>
          </a:prstGeom>
        </p:spPr>
      </p:pic>
      <p:pic>
        <p:nvPicPr>
          <p:cNvPr id="22" name="Graphique 21" descr="Binaire contour">
            <a:extLst>
              <a:ext uri="{FF2B5EF4-FFF2-40B4-BE49-F238E27FC236}">
                <a16:creationId xmlns:a16="http://schemas.microsoft.com/office/drawing/2014/main" id="{29988709-CDA7-6DCC-9422-5288DB8B956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63160" y="4875004"/>
            <a:ext cx="732701" cy="732701"/>
          </a:xfrm>
          <a:prstGeom prst="rect">
            <a:avLst/>
          </a:prstGeom>
        </p:spPr>
      </p:pic>
      <p:sp>
        <p:nvSpPr>
          <p:cNvPr id="23" name="ZoneTexte 22">
            <a:extLst>
              <a:ext uri="{FF2B5EF4-FFF2-40B4-BE49-F238E27FC236}">
                <a16:creationId xmlns:a16="http://schemas.microsoft.com/office/drawing/2014/main" id="{2A510AB8-CFB6-FA89-04A7-7040C139784A}"/>
              </a:ext>
            </a:extLst>
          </p:cNvPr>
          <p:cNvSpPr txBox="1"/>
          <p:nvPr/>
        </p:nvSpPr>
        <p:spPr>
          <a:xfrm>
            <a:off x="5067267" y="5458782"/>
            <a:ext cx="950024" cy="369332"/>
          </a:xfrm>
          <a:prstGeom prst="rect">
            <a:avLst/>
          </a:prstGeom>
          <a:noFill/>
        </p:spPr>
        <p:txBody>
          <a:bodyPr wrap="square" rtlCol="0">
            <a:spAutoFit/>
          </a:bodyPr>
          <a:lstStyle/>
          <a:p>
            <a:r>
              <a:rPr lang="fr-FR" dirty="0"/>
              <a:t>ETS</a:t>
            </a:r>
          </a:p>
        </p:txBody>
      </p:sp>
      <p:sp>
        <p:nvSpPr>
          <p:cNvPr id="24" name="ZoneTexte 23">
            <a:extLst>
              <a:ext uri="{FF2B5EF4-FFF2-40B4-BE49-F238E27FC236}">
                <a16:creationId xmlns:a16="http://schemas.microsoft.com/office/drawing/2014/main" id="{F69D4B86-5288-2D8B-BCD1-851D0CC4593D}"/>
              </a:ext>
            </a:extLst>
          </p:cNvPr>
          <p:cNvSpPr txBox="1"/>
          <p:nvPr/>
        </p:nvSpPr>
        <p:spPr>
          <a:xfrm>
            <a:off x="8047640" y="5467494"/>
            <a:ext cx="950024" cy="369332"/>
          </a:xfrm>
          <a:prstGeom prst="rect">
            <a:avLst/>
          </a:prstGeom>
          <a:noFill/>
        </p:spPr>
        <p:txBody>
          <a:bodyPr wrap="square" rtlCol="0">
            <a:spAutoFit/>
          </a:bodyPr>
          <a:lstStyle/>
          <a:p>
            <a:r>
              <a:rPr lang="fr-FR" dirty="0"/>
              <a:t>ETS</a:t>
            </a:r>
          </a:p>
        </p:txBody>
      </p:sp>
      <p:cxnSp>
        <p:nvCxnSpPr>
          <p:cNvPr id="28" name="Connecteur droit avec flèche 27">
            <a:extLst>
              <a:ext uri="{FF2B5EF4-FFF2-40B4-BE49-F238E27FC236}">
                <a16:creationId xmlns:a16="http://schemas.microsoft.com/office/drawing/2014/main" id="{E2409C55-69A7-549E-F853-73C69AD566A5}"/>
              </a:ext>
            </a:extLst>
          </p:cNvPr>
          <p:cNvCxnSpPr>
            <a:cxnSpLocks/>
          </p:cNvCxnSpPr>
          <p:nvPr/>
        </p:nvCxnSpPr>
        <p:spPr>
          <a:xfrm>
            <a:off x="2700200" y="2910903"/>
            <a:ext cx="4521467" cy="74995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9" name="Connecteur droit avec flèche 28">
            <a:extLst>
              <a:ext uri="{FF2B5EF4-FFF2-40B4-BE49-F238E27FC236}">
                <a16:creationId xmlns:a16="http://schemas.microsoft.com/office/drawing/2014/main" id="{797CC1A8-DBDE-5D68-FA7B-E52540A7CE51}"/>
              </a:ext>
            </a:extLst>
          </p:cNvPr>
          <p:cNvCxnSpPr>
            <a:cxnSpLocks/>
          </p:cNvCxnSpPr>
          <p:nvPr/>
        </p:nvCxnSpPr>
        <p:spPr>
          <a:xfrm flipV="1">
            <a:off x="2691278" y="1215642"/>
            <a:ext cx="1429107" cy="519252"/>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30" name="Connecteur : en angle 29">
            <a:extLst>
              <a:ext uri="{FF2B5EF4-FFF2-40B4-BE49-F238E27FC236}">
                <a16:creationId xmlns:a16="http://schemas.microsoft.com/office/drawing/2014/main" id="{D0C014F9-16C2-5664-7845-9AD68E239585}"/>
              </a:ext>
            </a:extLst>
          </p:cNvPr>
          <p:cNvCxnSpPr/>
          <p:nvPr/>
        </p:nvCxnSpPr>
        <p:spPr>
          <a:xfrm rot="10800000">
            <a:off x="4743477" y="1671514"/>
            <a:ext cx="5175129" cy="1103105"/>
          </a:xfrm>
          <a:prstGeom prst="bentConnector3">
            <a:avLst>
              <a:gd name="adj1" fmla="val -174"/>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137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dor">
  <a:themeElements>
    <a:clrScheme name="Personnalisé 1">
      <a:dk1>
        <a:srgbClr val="40283F"/>
      </a:dk1>
      <a:lt1>
        <a:srgbClr val="FFFFFF"/>
      </a:lt1>
      <a:dk2>
        <a:srgbClr val="303E48"/>
      </a:dk2>
      <a:lt2>
        <a:srgbClr val="BDC4BC"/>
      </a:lt2>
      <a:accent1>
        <a:srgbClr val="63003C"/>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Université Paris-Saclay">
      <a:majorFont>
        <a:latin typeface="Open Sans"/>
        <a:ea typeface=""/>
        <a:cs typeface="Arial Unicode MS"/>
      </a:majorFont>
      <a:minorFont>
        <a:latin typeface="Open Sans"/>
        <a:ea typeface=""/>
        <a:cs typeface="Arial Unicode MS"/>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 refaire" id="{94AEBCF8-AF65-4DB5-B259-1F3F1BE73777}" vid="{6FB0EB57-A501-4BEC-859A-9BC2B4F2B6C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2eee74b-7bfe-4b7f-b573-b05729aac665">
      <Terms xmlns="http://schemas.microsoft.com/office/infopath/2007/PartnerControls"/>
    </lcf76f155ced4ddcb4097134ff3c332f>
    <TaxCatchAll xmlns="ea9cfb58-892d-4f24-a9e5-a6717a8aac8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1B7AA91566814A83F9FF48DDF2D00F" ma:contentTypeVersion="13" ma:contentTypeDescription="Crée un document." ma:contentTypeScope="" ma:versionID="6cf47074a8cabcfc320e295d45d36214">
  <xsd:schema xmlns:xsd="http://www.w3.org/2001/XMLSchema" xmlns:xs="http://www.w3.org/2001/XMLSchema" xmlns:p="http://schemas.microsoft.com/office/2006/metadata/properties" xmlns:ns2="f2eee74b-7bfe-4b7f-b573-b05729aac665" xmlns:ns3="ea9cfb58-892d-4f24-a9e5-a6717a8aac82" targetNamespace="http://schemas.microsoft.com/office/2006/metadata/properties" ma:root="true" ma:fieldsID="3bec2b62984817b2b9aef097a01fdb85" ns2:_="" ns3:_="">
    <xsd:import namespace="f2eee74b-7bfe-4b7f-b573-b05729aac665"/>
    <xsd:import namespace="ea9cfb58-892d-4f24-a9e5-a6717a8aac8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eee74b-7bfe-4b7f-b573-b05729aac6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b867a78c-48b8-4df0-bf1c-04f713128f5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9cfb58-892d-4f24-a9e5-a6717a8aac8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eb1b088-a5d5-4975-a5c6-1af17b4c62f7}" ma:internalName="TaxCatchAll" ma:showField="CatchAllData" ma:web="ea9cfb58-892d-4f24-a9e5-a6717a8aac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564F26-296B-4601-B319-806BDFF7AC0B}">
  <ds:schemaRefs>
    <ds:schemaRef ds:uri="http://schemas.microsoft.com/office/2006/metadata/properties"/>
    <ds:schemaRef ds:uri="http://purl.org/dc/dcmityp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6ef6b90b-84cd-4466-8a0b-f909ecb159f6"/>
    <ds:schemaRef ds:uri="2ecfa700-e6b1-4367-814d-02e99677bd15"/>
    <ds:schemaRef ds:uri="http://www.w3.org/XML/1998/namespace"/>
    <ds:schemaRef ds:uri="f2eee74b-7bfe-4b7f-b573-b05729aac665"/>
    <ds:schemaRef ds:uri="ea9cfb58-892d-4f24-a9e5-a6717a8aac82"/>
  </ds:schemaRefs>
</ds:datastoreItem>
</file>

<file path=customXml/itemProps2.xml><?xml version="1.0" encoding="utf-8"?>
<ds:datastoreItem xmlns:ds="http://schemas.openxmlformats.org/officeDocument/2006/customXml" ds:itemID="{CE11925F-EB28-4BE4-BC4E-6E3EA53B9CA8}">
  <ds:schemaRefs>
    <ds:schemaRef ds:uri="http://schemas.microsoft.com/sharepoint/v3/contenttype/forms"/>
  </ds:schemaRefs>
</ds:datastoreItem>
</file>

<file path=customXml/itemProps3.xml><?xml version="1.0" encoding="utf-8"?>
<ds:datastoreItem xmlns:ds="http://schemas.openxmlformats.org/officeDocument/2006/customXml" ds:itemID="{B3B58D39-0C03-4207-9F94-7D7A53670B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eee74b-7bfe-4b7f-b573-b05729aac665"/>
    <ds:schemaRef ds:uri="ea9cfb58-892d-4f24-a9e5-a6717a8aac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1052</TotalTime>
  <Words>1034</Words>
  <Application>Microsoft Office PowerPoint</Application>
  <PresentationFormat>Grand écran</PresentationFormat>
  <Paragraphs>95</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Calibri</vt:lpstr>
      <vt:lpstr>Cooper Black</vt:lpstr>
      <vt:lpstr>Open Sans</vt:lpstr>
      <vt:lpstr>Andor</vt:lpstr>
      <vt:lpstr>L’espace européen des données de santé (EEDS)</vt:lpstr>
      <vt:lpstr>Présentation PowerPoint</vt:lpstr>
      <vt:lpstr>Les données de santé au sens de l’EEDS</vt:lpstr>
      <vt:lpstr>Les données de santé pour l’usage secondaire</vt:lpstr>
      <vt:lpstr>Des finalités autorisées, des finalités interdites</vt:lpstr>
      <vt:lpstr>Les Organismes responsables de l’accès aux données (ORAD) </vt:lpstr>
      <vt:lpstr>L’accès aux données : concrètement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Paris</dc:creator>
  <cp:lastModifiedBy>Zhengdong Shi</cp:lastModifiedBy>
  <cp:revision>52</cp:revision>
  <dcterms:created xsi:type="dcterms:W3CDTF">2020-02-07T10:36:28Z</dcterms:created>
  <dcterms:modified xsi:type="dcterms:W3CDTF">2025-12-23T09:50:56Z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0x0101003D1B7AA91566814A83F9FF48DDF2D00F</vt:lpwstr>
  </property>
  <property fmtid="{D5CDD505-2E9C-101B-9397-08002B2CF9AE}" pid="3" name="MediaServiceImageTags">
    <vt:lpwstr/>
  </property>
  <property fmtid="{D5CDD505-2E9C-101B-9397-08002B2CF9AE}" pid="4" name="MSIP_Label_3094c1fb-3db8-4cce-b079-9b022302847f_Enabled">
    <vt:lpwstr>true</vt:lpwstr>
  </property>
  <property fmtid="{D5CDD505-2E9C-101B-9397-08002B2CF9AE}" pid="5" name="MSIP_Label_3094c1fb-3db8-4cce-b079-9b022302847f_SetDate">
    <vt:lpwstr>2025-11-26T09:38:43Z</vt:lpwstr>
  </property>
  <property fmtid="{D5CDD505-2E9C-101B-9397-08002B2CF9AE}" pid="6" name="MSIP_Label_3094c1fb-3db8-4cce-b079-9b022302847f_Method">
    <vt:lpwstr>Standard</vt:lpwstr>
  </property>
  <property fmtid="{D5CDD505-2E9C-101B-9397-08002B2CF9AE}" pid="7" name="MSIP_Label_3094c1fb-3db8-4cce-b079-9b022302847f_Name">
    <vt:lpwstr>[Prod v5] C1 - Standard</vt:lpwstr>
  </property>
  <property fmtid="{D5CDD505-2E9C-101B-9397-08002B2CF9AE}" pid="8" name="MSIP_Label_3094c1fb-3db8-4cce-b079-9b022302847f_SiteId">
    <vt:lpwstr>035e5292-5a25-4509-bb08-a555f7d31a8b</vt:lpwstr>
  </property>
  <property fmtid="{D5CDD505-2E9C-101B-9397-08002B2CF9AE}" pid="9" name="MSIP_Label_3094c1fb-3db8-4cce-b079-9b022302847f_ActionId">
    <vt:lpwstr>df25a017-9728-4a55-9b86-669962f1d4de</vt:lpwstr>
  </property>
  <property fmtid="{D5CDD505-2E9C-101B-9397-08002B2CF9AE}" pid="10" name="MSIP_Label_3094c1fb-3db8-4cce-b079-9b022302847f_ContentBits">
    <vt:lpwstr>0</vt:lpwstr>
  </property>
  <property fmtid="{D5CDD505-2E9C-101B-9397-08002B2CF9AE}" pid="11" name="MSIP_Label_3094c1fb-3db8-4cce-b079-9b022302847f_Tag">
    <vt:lpwstr>10, 3, 0, 1</vt:lpwstr>
  </property>
</Properties>
</file>